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9" r:id="rId2"/>
    <p:sldId id="258" r:id="rId3"/>
    <p:sldId id="262" r:id="rId4"/>
    <p:sldId id="276" r:id="rId5"/>
    <p:sldId id="277" r:id="rId6"/>
    <p:sldId id="260" r:id="rId7"/>
    <p:sldId id="278" r:id="rId8"/>
    <p:sldId id="256" r:id="rId9"/>
    <p:sldId id="279" r:id="rId10"/>
    <p:sldId id="261" r:id="rId11"/>
    <p:sldId id="263" r:id="rId12"/>
    <p:sldId id="264" r:id="rId13"/>
    <p:sldId id="265" r:id="rId14"/>
    <p:sldId id="266" r:id="rId15"/>
    <p:sldId id="268" r:id="rId16"/>
    <p:sldId id="269" r:id="rId17"/>
    <p:sldId id="270" r:id="rId18"/>
    <p:sldId id="271" r:id="rId19"/>
    <p:sldId id="273" r:id="rId20"/>
    <p:sldId id="272" r:id="rId21"/>
    <p:sldId id="274" r:id="rId22"/>
    <p:sldId id="281" r:id="rId23"/>
    <p:sldId id="280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C80"/>
    <a:srgbClr val="FF5050"/>
    <a:srgbClr val="CA9CC3"/>
    <a:srgbClr val="66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221" autoAdjust="0"/>
    <p:restoredTop sz="90019" autoAdjust="0"/>
  </p:normalViewPr>
  <p:slideViewPr>
    <p:cSldViewPr snapToGrid="0">
      <p:cViewPr varScale="1">
        <p:scale>
          <a:sx n="64" d="100"/>
          <a:sy n="64" d="100"/>
        </p:scale>
        <p:origin x="117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3841A6-0E8E-4C98-A2BB-B332620A6E32}" type="datetimeFigureOut">
              <a:rPr lang="en-IN" smtClean="0"/>
              <a:t>15-11-2020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A7F712-B142-4BCF-86F7-09FCDBEC30C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59004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A7F712-B142-4BCF-86F7-09FCDBEC30CA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31103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5434C-721E-4941-B6D5-905EDF684C2C}" type="datetimeFigureOut">
              <a:rPr lang="en-IN" smtClean="0"/>
              <a:t>15-11-2020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9FB1A-9A54-46C2-8670-343AA10A99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47998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5434C-721E-4941-B6D5-905EDF684C2C}" type="datetimeFigureOut">
              <a:rPr lang="en-IN" smtClean="0"/>
              <a:t>15-11-2020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9FB1A-9A54-46C2-8670-343AA10A99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14416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5434C-721E-4941-B6D5-905EDF684C2C}" type="datetimeFigureOut">
              <a:rPr lang="en-IN" smtClean="0"/>
              <a:t>15-11-2020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9FB1A-9A54-46C2-8670-343AA10A99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8782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5434C-721E-4941-B6D5-905EDF684C2C}" type="datetimeFigureOut">
              <a:rPr lang="en-IN" smtClean="0"/>
              <a:t>15-11-2020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9FB1A-9A54-46C2-8670-343AA10A99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25198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5434C-721E-4941-B6D5-905EDF684C2C}" type="datetimeFigureOut">
              <a:rPr lang="en-IN" smtClean="0"/>
              <a:t>15-11-2020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9FB1A-9A54-46C2-8670-343AA10A99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92253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5434C-721E-4941-B6D5-905EDF684C2C}" type="datetimeFigureOut">
              <a:rPr lang="en-IN" smtClean="0"/>
              <a:t>15-11-2020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9FB1A-9A54-46C2-8670-343AA10A99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25556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5434C-721E-4941-B6D5-905EDF684C2C}" type="datetimeFigureOut">
              <a:rPr lang="en-IN" smtClean="0"/>
              <a:t>15-11-2020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9FB1A-9A54-46C2-8670-343AA10A99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1321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5434C-721E-4941-B6D5-905EDF684C2C}" type="datetimeFigureOut">
              <a:rPr lang="en-IN" smtClean="0"/>
              <a:t>15-11-2020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9FB1A-9A54-46C2-8670-343AA10A99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4699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5434C-721E-4941-B6D5-905EDF684C2C}" type="datetimeFigureOut">
              <a:rPr lang="en-IN" smtClean="0"/>
              <a:t>15-11-2020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9FB1A-9A54-46C2-8670-343AA10A99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99495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5434C-721E-4941-B6D5-905EDF684C2C}" type="datetimeFigureOut">
              <a:rPr lang="en-IN" smtClean="0"/>
              <a:t>15-11-2020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9FB1A-9A54-46C2-8670-343AA10A99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54929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5434C-721E-4941-B6D5-905EDF684C2C}" type="datetimeFigureOut">
              <a:rPr lang="en-IN" smtClean="0"/>
              <a:t>15-11-2020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29FB1A-9A54-46C2-8670-343AA10A99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03384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24000"/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C5434C-721E-4941-B6D5-905EDF684C2C}" type="datetimeFigureOut">
              <a:rPr lang="en-IN" smtClean="0"/>
              <a:t>15-11-2020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29FB1A-9A54-46C2-8670-343AA10A99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4697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yourstory.com/2019/09/behind-scenes-yulu-electric-vehicles-ev-startups" TargetMode="External"/><Relationship Id="rId2" Type="http://schemas.openxmlformats.org/officeDocument/2006/relationships/hyperlink" Target="https://yourstory.com/2020/02/startups-electric-vehicles-ather-yulu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tartuptalky.com/yulu-success-story/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47153" y="485775"/>
            <a:ext cx="713274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400" b="1" dirty="0" smtClean="0">
                <a:solidFill>
                  <a:srgbClr val="00B0F0"/>
                </a:solidFill>
              </a:rPr>
              <a:t>YULU BIKES PVT LTD</a:t>
            </a:r>
          </a:p>
          <a:p>
            <a:endParaRPr lang="en-IN" dirty="0" smtClean="0"/>
          </a:p>
          <a:p>
            <a:r>
              <a:rPr lang="en-IN" sz="2400" dirty="0" smtClean="0">
                <a:solidFill>
                  <a:srgbClr val="FF0000"/>
                </a:solidFill>
                <a:latin typeface="Baskerville Old Face" panose="02020602080505020303" pitchFamily="18" charset="0"/>
              </a:rPr>
              <a:t>PRESENTED BY:</a:t>
            </a:r>
          </a:p>
          <a:p>
            <a:r>
              <a:rPr lang="en-IN" sz="2400" dirty="0" smtClean="0">
                <a:solidFill>
                  <a:srgbClr val="FF0000"/>
                </a:solidFill>
                <a:latin typeface="Baskerville Old Face" panose="02020602080505020303" pitchFamily="18" charset="0"/>
              </a:rPr>
              <a:t>NAME :     RASHMI NAIR</a:t>
            </a:r>
            <a:br>
              <a:rPr lang="en-IN" sz="2400" dirty="0" smtClean="0">
                <a:solidFill>
                  <a:srgbClr val="FF0000"/>
                </a:solidFill>
                <a:latin typeface="Baskerville Old Face" panose="02020602080505020303" pitchFamily="18" charset="0"/>
              </a:rPr>
            </a:br>
            <a:endParaRPr lang="en-IN" dirty="0" smtClean="0"/>
          </a:p>
        </p:txBody>
      </p:sp>
    </p:spTree>
    <p:extLst>
      <p:ext uri="{BB962C8B-B14F-4D97-AF65-F5344CB8AC3E}">
        <p14:creationId xmlns:p14="http://schemas.microsoft.com/office/powerpoint/2010/main" val="4173822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7794170" y="157163"/>
            <a:ext cx="4207329" cy="507831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/>
              <a:t>create table Employees(</a:t>
            </a:r>
            <a:r>
              <a:rPr lang="en-IN" dirty="0" err="1"/>
              <a:t>EmployeeID</a:t>
            </a:r>
            <a:r>
              <a:rPr lang="en-IN" dirty="0"/>
              <a:t> Integer Primary Key,</a:t>
            </a:r>
          </a:p>
          <a:p>
            <a:r>
              <a:rPr lang="en-IN" dirty="0"/>
              <a:t>First Name Text Not Null,</a:t>
            </a:r>
          </a:p>
          <a:p>
            <a:r>
              <a:rPr lang="en-IN" dirty="0"/>
              <a:t>Last Name Text Not Null,</a:t>
            </a:r>
          </a:p>
          <a:p>
            <a:r>
              <a:rPr lang="en-IN" dirty="0"/>
              <a:t>Gender Text not null,</a:t>
            </a:r>
          </a:p>
          <a:p>
            <a:r>
              <a:rPr lang="en-IN" dirty="0"/>
              <a:t>Mobile Number integer not null,</a:t>
            </a:r>
          </a:p>
          <a:p>
            <a:r>
              <a:rPr lang="en-IN" dirty="0"/>
              <a:t>Email </a:t>
            </a:r>
            <a:r>
              <a:rPr lang="en-IN" dirty="0" smtClean="0"/>
              <a:t> </a:t>
            </a:r>
            <a:r>
              <a:rPr lang="en-IN" dirty="0"/>
              <a:t>Not null unique,</a:t>
            </a:r>
          </a:p>
          <a:p>
            <a:r>
              <a:rPr lang="en-IN" dirty="0" smtClean="0"/>
              <a:t>Address </a:t>
            </a:r>
            <a:r>
              <a:rPr lang="en-IN" dirty="0"/>
              <a:t>Not Null,</a:t>
            </a:r>
          </a:p>
          <a:p>
            <a:r>
              <a:rPr lang="en-IN" dirty="0"/>
              <a:t>City Not Null,</a:t>
            </a:r>
          </a:p>
          <a:p>
            <a:r>
              <a:rPr lang="en-IN" dirty="0"/>
              <a:t>Country Not null,</a:t>
            </a:r>
          </a:p>
          <a:p>
            <a:r>
              <a:rPr lang="en-IN" dirty="0" err="1"/>
              <a:t>Pincode</a:t>
            </a:r>
            <a:r>
              <a:rPr lang="en-IN" dirty="0"/>
              <a:t> integer(6) not null unique,</a:t>
            </a:r>
          </a:p>
          <a:p>
            <a:r>
              <a:rPr lang="en-IN" dirty="0"/>
              <a:t>check(Gender in ('</a:t>
            </a:r>
            <a:r>
              <a:rPr lang="en-IN" dirty="0" err="1"/>
              <a:t>male','female','male</a:t>
            </a:r>
            <a:r>
              <a:rPr lang="en-IN" dirty="0" smtClean="0"/>
              <a:t>')))</a:t>
            </a:r>
          </a:p>
          <a:p>
            <a:endParaRPr lang="en-IN" dirty="0"/>
          </a:p>
          <a:p>
            <a:r>
              <a:rPr lang="en-IN" dirty="0" smtClean="0"/>
              <a:t>Insert into Employees values()</a:t>
            </a:r>
          </a:p>
          <a:p>
            <a:r>
              <a:rPr lang="en-IN" dirty="0" smtClean="0"/>
              <a:t>Alter </a:t>
            </a:r>
            <a:r>
              <a:rPr lang="en-IN" dirty="0"/>
              <a:t>table employees add </a:t>
            </a:r>
            <a:r>
              <a:rPr lang="en-IN" dirty="0" err="1"/>
              <a:t>Departmentname</a:t>
            </a:r>
            <a:r>
              <a:rPr lang="en-IN" dirty="0"/>
              <a:t> text </a:t>
            </a:r>
          </a:p>
          <a:p>
            <a:r>
              <a:rPr lang="en-IN" dirty="0"/>
              <a:t/>
            </a:r>
            <a:br>
              <a:rPr lang="en-IN" dirty="0"/>
            </a:br>
            <a:endParaRPr lang="en-IN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73" r="32323" b="52804"/>
          <a:stretch/>
        </p:blipFill>
        <p:spPr>
          <a:xfrm>
            <a:off x="-1" y="406400"/>
            <a:ext cx="7590971" cy="4963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067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426" b="52531"/>
          <a:stretch/>
        </p:blipFill>
        <p:spPr>
          <a:xfrm>
            <a:off x="142875" y="207168"/>
            <a:ext cx="5715000" cy="604664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043613" y="414338"/>
            <a:ext cx="5657850" cy="563231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/>
              <a:t>Create table </a:t>
            </a:r>
            <a:r>
              <a:rPr lang="en-IN" dirty="0" err="1"/>
              <a:t>order_details</a:t>
            </a:r>
            <a:r>
              <a:rPr lang="en-IN" dirty="0"/>
              <a:t> </a:t>
            </a:r>
          </a:p>
          <a:p>
            <a:r>
              <a:rPr lang="en-IN" dirty="0"/>
              <a:t>(Date text not null,</a:t>
            </a:r>
          </a:p>
          <a:p>
            <a:r>
              <a:rPr lang="en-IN" dirty="0" err="1"/>
              <a:t>Order_no</a:t>
            </a:r>
            <a:r>
              <a:rPr lang="en-IN" dirty="0"/>
              <a:t> integer not null, </a:t>
            </a:r>
          </a:p>
          <a:p>
            <a:r>
              <a:rPr lang="en-IN" dirty="0" err="1"/>
              <a:t>Supplier_ID</a:t>
            </a:r>
            <a:r>
              <a:rPr lang="en-IN" dirty="0"/>
              <a:t> integer not null, </a:t>
            </a:r>
          </a:p>
          <a:p>
            <a:r>
              <a:rPr lang="en-IN" dirty="0" err="1"/>
              <a:t>Employee_ID</a:t>
            </a:r>
            <a:r>
              <a:rPr lang="en-IN" dirty="0"/>
              <a:t> integer not null,</a:t>
            </a:r>
          </a:p>
          <a:p>
            <a:r>
              <a:rPr lang="en-IN" dirty="0" err="1"/>
              <a:t>Vehicle_type_ID</a:t>
            </a:r>
            <a:r>
              <a:rPr lang="en-IN" dirty="0"/>
              <a:t> integer not null,</a:t>
            </a:r>
          </a:p>
          <a:p>
            <a:r>
              <a:rPr lang="en-IN" dirty="0" err="1"/>
              <a:t>No_of_Vehicles</a:t>
            </a:r>
            <a:r>
              <a:rPr lang="en-IN" dirty="0"/>
              <a:t> integer not null,</a:t>
            </a:r>
          </a:p>
          <a:p>
            <a:r>
              <a:rPr lang="en-IN" dirty="0"/>
              <a:t>Foreign key(</a:t>
            </a:r>
            <a:r>
              <a:rPr lang="en-IN" dirty="0" err="1"/>
              <a:t>Supplier_ID</a:t>
            </a:r>
            <a:r>
              <a:rPr lang="en-IN" dirty="0"/>
              <a:t>) references Suppliers(</a:t>
            </a:r>
            <a:r>
              <a:rPr lang="en-IN" dirty="0" err="1"/>
              <a:t>SupplierID</a:t>
            </a:r>
            <a:r>
              <a:rPr lang="en-IN" dirty="0"/>
              <a:t>),</a:t>
            </a:r>
          </a:p>
          <a:p>
            <a:r>
              <a:rPr lang="en-IN" dirty="0"/>
              <a:t>foreign key(</a:t>
            </a:r>
            <a:r>
              <a:rPr lang="en-IN" dirty="0" err="1"/>
              <a:t>Employee_ID</a:t>
            </a:r>
            <a:r>
              <a:rPr lang="en-IN" dirty="0"/>
              <a:t>) references employees(employee),</a:t>
            </a:r>
          </a:p>
          <a:p>
            <a:r>
              <a:rPr lang="en-IN" dirty="0"/>
              <a:t>foreign key(</a:t>
            </a:r>
            <a:r>
              <a:rPr lang="en-IN" dirty="0" err="1"/>
              <a:t>Vehicle_type_ID</a:t>
            </a:r>
            <a:r>
              <a:rPr lang="en-IN" dirty="0"/>
              <a:t>) references </a:t>
            </a:r>
            <a:r>
              <a:rPr lang="en-IN" dirty="0" err="1"/>
              <a:t>vehicle_type</a:t>
            </a:r>
            <a:r>
              <a:rPr lang="en-IN" dirty="0"/>
              <a:t>(</a:t>
            </a:r>
            <a:r>
              <a:rPr lang="en-IN" dirty="0" err="1"/>
              <a:t>Vehicle_type_ID</a:t>
            </a:r>
            <a:r>
              <a:rPr lang="en-IN" dirty="0"/>
              <a:t>));</a:t>
            </a:r>
          </a:p>
          <a:p>
            <a:r>
              <a:rPr lang="en-IN" dirty="0"/>
              <a:t/>
            </a:r>
            <a:br>
              <a:rPr lang="en-IN" dirty="0"/>
            </a:br>
            <a:endParaRPr lang="en-IN" dirty="0"/>
          </a:p>
          <a:p>
            <a:r>
              <a:rPr lang="en-IN" dirty="0"/>
              <a:t>insert into </a:t>
            </a:r>
            <a:r>
              <a:rPr lang="en-IN" dirty="0" err="1"/>
              <a:t>order_details</a:t>
            </a:r>
            <a:endParaRPr lang="en-IN" dirty="0"/>
          </a:p>
          <a:p>
            <a:r>
              <a:rPr lang="en-IN" dirty="0"/>
              <a:t>values('10/03/2020','001','2001','1001','1','2'),('11/03/2020','002','2001','1002','1','3'),('11/03/2020','003','2002','1002','2','5'),('12/03/2020','004','2003','1003','2','6'),</a:t>
            </a:r>
          </a:p>
          <a:p>
            <a:r>
              <a:rPr lang="en-IN" dirty="0"/>
              <a:t>('13/03/2020','005','2004','1004','1','5'),('14/03/2020','006','2005','1005','2','7')</a:t>
            </a:r>
          </a:p>
        </p:txBody>
      </p:sp>
    </p:spTree>
    <p:extLst>
      <p:ext uri="{BB962C8B-B14F-4D97-AF65-F5344CB8AC3E}">
        <p14:creationId xmlns:p14="http://schemas.microsoft.com/office/powerpoint/2010/main" val="291308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5171" b="50763"/>
          <a:stretch/>
        </p:blipFill>
        <p:spPr>
          <a:xfrm>
            <a:off x="114300" y="173122"/>
            <a:ext cx="6572250" cy="582762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186613" y="400050"/>
            <a:ext cx="4814887" cy="618630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/>
              <a:t>create table Suppliers</a:t>
            </a:r>
          </a:p>
          <a:p>
            <a:r>
              <a:rPr lang="en-IN" dirty="0"/>
              <a:t>(</a:t>
            </a:r>
            <a:r>
              <a:rPr lang="en-IN" dirty="0" err="1"/>
              <a:t>SupplierID</a:t>
            </a:r>
            <a:r>
              <a:rPr lang="en-IN" dirty="0"/>
              <a:t> integer primary key ,</a:t>
            </a:r>
          </a:p>
          <a:p>
            <a:r>
              <a:rPr lang="en-IN" dirty="0"/>
              <a:t>Name text not null,</a:t>
            </a:r>
          </a:p>
          <a:p>
            <a:r>
              <a:rPr lang="en-IN" dirty="0"/>
              <a:t>Address not null,</a:t>
            </a:r>
          </a:p>
          <a:p>
            <a:r>
              <a:rPr lang="en-IN" dirty="0"/>
              <a:t>Email not null unique,</a:t>
            </a:r>
          </a:p>
          <a:p>
            <a:r>
              <a:rPr lang="en-IN" dirty="0"/>
              <a:t>Contact </a:t>
            </a:r>
            <a:r>
              <a:rPr lang="en-IN" dirty="0" smtClean="0"/>
              <a:t> </a:t>
            </a:r>
            <a:r>
              <a:rPr lang="en-IN" dirty="0"/>
              <a:t>integer not null,</a:t>
            </a:r>
          </a:p>
          <a:p>
            <a:r>
              <a:rPr lang="en-IN" dirty="0"/>
              <a:t>City text not null,</a:t>
            </a:r>
          </a:p>
          <a:p>
            <a:r>
              <a:rPr lang="en-IN" dirty="0"/>
              <a:t>Country text not null</a:t>
            </a:r>
            <a:r>
              <a:rPr lang="en-IN" dirty="0" smtClean="0"/>
              <a:t>)</a:t>
            </a:r>
          </a:p>
          <a:p>
            <a:endParaRPr lang="en-IN" dirty="0"/>
          </a:p>
          <a:p>
            <a:r>
              <a:rPr lang="en-IN" dirty="0"/>
              <a:t>Insert Into Suppliers</a:t>
            </a:r>
          </a:p>
          <a:p>
            <a:r>
              <a:rPr lang="en-IN" dirty="0"/>
              <a:t>values('2001','xiong enterprises','786 </a:t>
            </a:r>
            <a:r>
              <a:rPr lang="en-IN" dirty="0" err="1"/>
              <a:t>xiong</a:t>
            </a:r>
            <a:r>
              <a:rPr lang="en-IN" dirty="0"/>
              <a:t> state','xiong@gmail.com','7865678490','wuhan','China'),</a:t>
            </a:r>
          </a:p>
          <a:p>
            <a:r>
              <a:rPr lang="en-IN" dirty="0"/>
              <a:t>('2002','chian enterprises','99 </a:t>
            </a:r>
            <a:r>
              <a:rPr lang="en-IN" dirty="0" err="1"/>
              <a:t>chian</a:t>
            </a:r>
            <a:r>
              <a:rPr lang="en-IN" dirty="0"/>
              <a:t> state','chian@gmail.com','9392379983','Beijing','China'),</a:t>
            </a:r>
          </a:p>
          <a:p>
            <a:r>
              <a:rPr lang="en-IN" dirty="0"/>
              <a:t>('2003','ching enterprises','796 </a:t>
            </a:r>
            <a:r>
              <a:rPr lang="en-IN" dirty="0" err="1"/>
              <a:t>ching</a:t>
            </a:r>
            <a:r>
              <a:rPr lang="en-IN" dirty="0"/>
              <a:t> state','ching@gmail.com','9908886667','Beijing','China'),</a:t>
            </a:r>
          </a:p>
          <a:p>
            <a:r>
              <a:rPr lang="en-IN" dirty="0"/>
              <a:t>('2004','chang enterprises','799 </a:t>
            </a:r>
            <a:r>
              <a:rPr lang="en-IN" dirty="0" err="1"/>
              <a:t>chang</a:t>
            </a:r>
            <a:r>
              <a:rPr lang="en-IN" dirty="0"/>
              <a:t> state','chang@gmail.com','9908848928','wuhan','China</a:t>
            </a:r>
            <a:r>
              <a:rPr lang="en-IN" dirty="0" smtClean="0"/>
              <a:t>') …………………………………………….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87427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2130" b="50258"/>
          <a:stretch/>
        </p:blipFill>
        <p:spPr>
          <a:xfrm>
            <a:off x="200025" y="157163"/>
            <a:ext cx="5972175" cy="57721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657975" y="257175"/>
            <a:ext cx="5086350" cy="6086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/>
              <a:t>create table </a:t>
            </a:r>
            <a:r>
              <a:rPr lang="en-IN" dirty="0" err="1"/>
              <a:t>raw_materials</a:t>
            </a:r>
            <a:endParaRPr lang="en-IN" dirty="0"/>
          </a:p>
          <a:p>
            <a:r>
              <a:rPr lang="en-IN" dirty="0"/>
              <a:t>(Date text not null,</a:t>
            </a:r>
          </a:p>
          <a:p>
            <a:r>
              <a:rPr lang="en-IN" dirty="0" err="1"/>
              <a:t>bill_no</a:t>
            </a:r>
            <a:r>
              <a:rPr lang="en-IN" dirty="0"/>
              <a:t> integer primary key not null,</a:t>
            </a:r>
          </a:p>
          <a:p>
            <a:r>
              <a:rPr lang="en-IN" dirty="0" err="1"/>
              <a:t>Supplier_ID</a:t>
            </a:r>
            <a:r>
              <a:rPr lang="en-IN" dirty="0"/>
              <a:t> integer not null,</a:t>
            </a:r>
          </a:p>
          <a:p>
            <a:r>
              <a:rPr lang="en-IN" dirty="0" err="1"/>
              <a:t>Manufacturer_ID</a:t>
            </a:r>
            <a:r>
              <a:rPr lang="en-IN" dirty="0"/>
              <a:t> integer not null,</a:t>
            </a:r>
          </a:p>
          <a:p>
            <a:r>
              <a:rPr lang="en-IN" dirty="0" err="1"/>
              <a:t>Vehicle_type_ID</a:t>
            </a:r>
            <a:r>
              <a:rPr lang="en-IN" dirty="0"/>
              <a:t> integer not null,</a:t>
            </a:r>
          </a:p>
          <a:p>
            <a:r>
              <a:rPr lang="en-IN" dirty="0" err="1"/>
              <a:t>No_of_Vehicles</a:t>
            </a:r>
            <a:r>
              <a:rPr lang="en-IN" dirty="0"/>
              <a:t> integer not </a:t>
            </a:r>
            <a:r>
              <a:rPr lang="en-IN" dirty="0" err="1"/>
              <a:t>null,Foreign</a:t>
            </a:r>
            <a:r>
              <a:rPr lang="en-IN" dirty="0"/>
              <a:t> key(</a:t>
            </a:r>
            <a:r>
              <a:rPr lang="en-IN" dirty="0" err="1"/>
              <a:t>Supplier_ID</a:t>
            </a:r>
            <a:r>
              <a:rPr lang="en-IN" dirty="0"/>
              <a:t>) references Suppliers(</a:t>
            </a:r>
            <a:r>
              <a:rPr lang="en-IN" dirty="0" err="1"/>
              <a:t>SupplierID</a:t>
            </a:r>
            <a:r>
              <a:rPr lang="en-IN" dirty="0"/>
              <a:t>),</a:t>
            </a:r>
          </a:p>
          <a:p>
            <a:r>
              <a:rPr lang="en-IN" dirty="0"/>
              <a:t>foreign key(</a:t>
            </a:r>
            <a:r>
              <a:rPr lang="en-IN" dirty="0" err="1"/>
              <a:t>Manufacturer_ID</a:t>
            </a:r>
            <a:r>
              <a:rPr lang="en-IN" dirty="0"/>
              <a:t>) references manufacturers(</a:t>
            </a:r>
            <a:r>
              <a:rPr lang="en-IN" dirty="0" err="1"/>
              <a:t>ManufacturerID</a:t>
            </a:r>
            <a:r>
              <a:rPr lang="en-IN" dirty="0"/>
              <a:t>),</a:t>
            </a:r>
          </a:p>
          <a:p>
            <a:r>
              <a:rPr lang="en-IN" dirty="0"/>
              <a:t>foreign key(</a:t>
            </a:r>
            <a:r>
              <a:rPr lang="en-IN" dirty="0" err="1"/>
              <a:t>Vehicle_type_ID</a:t>
            </a:r>
            <a:r>
              <a:rPr lang="en-IN" dirty="0"/>
              <a:t>) references </a:t>
            </a:r>
            <a:r>
              <a:rPr lang="en-IN" dirty="0" err="1"/>
              <a:t>vehicle_type</a:t>
            </a:r>
            <a:r>
              <a:rPr lang="en-IN" dirty="0"/>
              <a:t>(</a:t>
            </a:r>
            <a:r>
              <a:rPr lang="en-IN" dirty="0" err="1"/>
              <a:t>Vehicle_type_ID</a:t>
            </a:r>
            <a:r>
              <a:rPr lang="en-IN" dirty="0"/>
              <a:t>))</a:t>
            </a:r>
          </a:p>
          <a:p>
            <a:r>
              <a:rPr lang="en-IN" dirty="0"/>
              <a:t/>
            </a:r>
            <a:br>
              <a:rPr lang="en-IN" dirty="0"/>
            </a:br>
            <a:endParaRPr lang="en-IN" dirty="0"/>
          </a:p>
          <a:p>
            <a:r>
              <a:rPr lang="en-IN" dirty="0"/>
              <a:t>insert into </a:t>
            </a:r>
            <a:r>
              <a:rPr lang="en-IN" dirty="0" err="1"/>
              <a:t>raw_materials</a:t>
            </a:r>
            <a:endParaRPr lang="en-IN" dirty="0"/>
          </a:p>
          <a:p>
            <a:r>
              <a:rPr lang="en-IN" dirty="0"/>
              <a:t>values('10/03/2020','01','2001','3001','1','2'),('11/03/2020','02','2001','3002','1','3'),('11/03/2020','03','2002','3002','2','5'),('12/03/2020','04','2003','3003','2','6'),</a:t>
            </a:r>
          </a:p>
          <a:p>
            <a:r>
              <a:rPr lang="en-IN" dirty="0"/>
              <a:t>('13/03/2020','05','2004','3004','1','5'),('14/03/2020','06','2005','3005','2','7')</a:t>
            </a:r>
          </a:p>
        </p:txBody>
      </p:sp>
    </p:spTree>
    <p:extLst>
      <p:ext uri="{BB962C8B-B14F-4D97-AF65-F5344CB8AC3E}">
        <p14:creationId xmlns:p14="http://schemas.microsoft.com/office/powerpoint/2010/main" val="2191718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45738" b="42931"/>
          <a:stretch/>
        </p:blipFill>
        <p:spPr>
          <a:xfrm>
            <a:off x="0" y="0"/>
            <a:ext cx="7700963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858125" y="612844"/>
            <a:ext cx="4333875" cy="563231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/>
              <a:t>Create table Manufacturers </a:t>
            </a:r>
          </a:p>
          <a:p>
            <a:r>
              <a:rPr lang="en-IN" dirty="0"/>
              <a:t>(</a:t>
            </a:r>
            <a:r>
              <a:rPr lang="en-IN" dirty="0" err="1"/>
              <a:t>ManufacturerID</a:t>
            </a:r>
            <a:r>
              <a:rPr lang="en-IN" dirty="0"/>
              <a:t> integer primary key not null,</a:t>
            </a:r>
          </a:p>
          <a:p>
            <a:r>
              <a:rPr lang="en-IN" dirty="0"/>
              <a:t>Name text not null,</a:t>
            </a:r>
          </a:p>
          <a:p>
            <a:r>
              <a:rPr lang="en-IN" dirty="0"/>
              <a:t>Contact No integer not null,</a:t>
            </a:r>
          </a:p>
          <a:p>
            <a:r>
              <a:rPr lang="en-IN" dirty="0"/>
              <a:t>Email text not null unique,</a:t>
            </a:r>
          </a:p>
          <a:p>
            <a:r>
              <a:rPr lang="en-IN" dirty="0"/>
              <a:t>City text not null,</a:t>
            </a:r>
          </a:p>
          <a:p>
            <a:r>
              <a:rPr lang="en-IN" dirty="0" err="1"/>
              <a:t>Pincode</a:t>
            </a:r>
            <a:r>
              <a:rPr lang="en-IN" dirty="0"/>
              <a:t> integer not null Unique)</a:t>
            </a:r>
          </a:p>
          <a:p>
            <a:r>
              <a:rPr lang="en-IN" dirty="0"/>
              <a:t/>
            </a:r>
            <a:br>
              <a:rPr lang="en-IN" dirty="0"/>
            </a:br>
            <a:endParaRPr lang="en-IN" dirty="0"/>
          </a:p>
          <a:p>
            <a:r>
              <a:rPr lang="en-IN" dirty="0"/>
              <a:t>Insert into manufacturers</a:t>
            </a:r>
          </a:p>
          <a:p>
            <a:r>
              <a:rPr lang="en-IN" dirty="0"/>
              <a:t>values('3001','Rubees &amp; Rubees','9090807647','rubees@gmail.com','Delhi','456991'),('3002','Sharma manufacturers','9564786578','sharma@gmail.com','Delhi','498745'),('3003',</a:t>
            </a:r>
            <a:r>
              <a:rPr lang="en-IN" dirty="0" smtClean="0"/>
              <a:t>'KanchanEnterprises</a:t>
            </a:r>
            <a:r>
              <a:rPr lang="en-IN" dirty="0"/>
              <a:t>','7889457689','Kanchan@gmail.com','Mumbai','457849'),('3004','Saraswati','9476367899','saraswati@gmail.com','Chennai',</a:t>
            </a:r>
            <a:r>
              <a:rPr lang="en-IN" dirty="0" smtClean="0"/>
              <a:t>'476845’)………………………………………………..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74584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6929438" y="228600"/>
            <a:ext cx="4957762" cy="535531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/>
              <a:t>create table </a:t>
            </a:r>
            <a:r>
              <a:rPr lang="en-IN" dirty="0" err="1"/>
              <a:t>manufacturer_transactions</a:t>
            </a:r>
            <a:endParaRPr lang="en-IN" dirty="0"/>
          </a:p>
          <a:p>
            <a:r>
              <a:rPr lang="en-IN" dirty="0"/>
              <a:t>(Date text not null,</a:t>
            </a:r>
          </a:p>
          <a:p>
            <a:r>
              <a:rPr lang="en-IN" dirty="0" err="1"/>
              <a:t>serial_no</a:t>
            </a:r>
            <a:r>
              <a:rPr lang="en-IN" dirty="0"/>
              <a:t> integer primary key not null,</a:t>
            </a:r>
          </a:p>
          <a:p>
            <a:r>
              <a:rPr lang="en-IN" dirty="0" err="1"/>
              <a:t>Manufacturer_ID</a:t>
            </a:r>
            <a:r>
              <a:rPr lang="en-IN" dirty="0"/>
              <a:t> integer not null,</a:t>
            </a:r>
          </a:p>
          <a:p>
            <a:r>
              <a:rPr lang="en-IN" dirty="0" err="1"/>
              <a:t>Employee_ID</a:t>
            </a:r>
            <a:r>
              <a:rPr lang="en-IN" dirty="0"/>
              <a:t> integer not null,</a:t>
            </a:r>
          </a:p>
          <a:p>
            <a:r>
              <a:rPr lang="en-IN" dirty="0" err="1"/>
              <a:t>Vehicle_Type_ID</a:t>
            </a:r>
            <a:r>
              <a:rPr lang="en-IN" dirty="0"/>
              <a:t> integer not null,</a:t>
            </a:r>
          </a:p>
          <a:p>
            <a:r>
              <a:rPr lang="en-IN" dirty="0" err="1"/>
              <a:t>No_of_vehicles</a:t>
            </a:r>
            <a:r>
              <a:rPr lang="en-IN" dirty="0"/>
              <a:t> integer not </a:t>
            </a:r>
            <a:r>
              <a:rPr lang="en-IN" dirty="0" smtClean="0"/>
              <a:t>null,</a:t>
            </a:r>
          </a:p>
          <a:p>
            <a:r>
              <a:rPr lang="en-IN" dirty="0" smtClean="0"/>
              <a:t>Vehicle </a:t>
            </a:r>
            <a:r>
              <a:rPr lang="en-IN" dirty="0" err="1" smtClean="0"/>
              <a:t>Reg.No</a:t>
            </a:r>
            <a:r>
              <a:rPr lang="en-IN" dirty="0" smtClean="0"/>
              <a:t>. Integer not null,</a:t>
            </a:r>
          </a:p>
          <a:p>
            <a:r>
              <a:rPr lang="en-IN" dirty="0" smtClean="0"/>
              <a:t>Foreign </a:t>
            </a:r>
            <a:r>
              <a:rPr lang="en-IN" dirty="0"/>
              <a:t>key(</a:t>
            </a:r>
            <a:r>
              <a:rPr lang="en-IN" dirty="0" err="1"/>
              <a:t>manufacturer_ID</a:t>
            </a:r>
            <a:r>
              <a:rPr lang="en-IN" dirty="0"/>
              <a:t>) references </a:t>
            </a:r>
            <a:r>
              <a:rPr lang="en-IN" dirty="0" err="1"/>
              <a:t>MAnufacturers</a:t>
            </a:r>
            <a:r>
              <a:rPr lang="en-IN" dirty="0"/>
              <a:t>(</a:t>
            </a:r>
            <a:r>
              <a:rPr lang="en-IN" dirty="0" err="1"/>
              <a:t>manufacturerID</a:t>
            </a:r>
            <a:r>
              <a:rPr lang="en-IN" dirty="0"/>
              <a:t>),</a:t>
            </a:r>
          </a:p>
          <a:p>
            <a:r>
              <a:rPr lang="en-IN" dirty="0"/>
              <a:t>foreign key(</a:t>
            </a:r>
            <a:r>
              <a:rPr lang="en-IN" dirty="0" err="1"/>
              <a:t>Employee_ID</a:t>
            </a:r>
            <a:r>
              <a:rPr lang="en-IN" dirty="0"/>
              <a:t>) references employees(</a:t>
            </a:r>
            <a:r>
              <a:rPr lang="en-IN" dirty="0" err="1"/>
              <a:t>employeeID</a:t>
            </a:r>
            <a:r>
              <a:rPr lang="en-IN" dirty="0"/>
              <a:t>),</a:t>
            </a:r>
          </a:p>
          <a:p>
            <a:r>
              <a:rPr lang="en-IN" dirty="0"/>
              <a:t>foreign key(</a:t>
            </a:r>
            <a:r>
              <a:rPr lang="en-IN" dirty="0" err="1"/>
              <a:t>Vehicle_type_ID</a:t>
            </a:r>
            <a:r>
              <a:rPr lang="en-IN" dirty="0"/>
              <a:t>) references </a:t>
            </a:r>
            <a:r>
              <a:rPr lang="en-IN" dirty="0" err="1"/>
              <a:t>vehicle_type</a:t>
            </a:r>
            <a:r>
              <a:rPr lang="en-IN" dirty="0"/>
              <a:t>(</a:t>
            </a:r>
            <a:r>
              <a:rPr lang="en-IN" dirty="0" err="1"/>
              <a:t>Vehicle_type_ID</a:t>
            </a:r>
            <a:r>
              <a:rPr lang="en-IN" dirty="0"/>
              <a:t>));</a:t>
            </a:r>
          </a:p>
          <a:p>
            <a:r>
              <a:rPr lang="en-IN" dirty="0"/>
              <a:t/>
            </a:r>
            <a:br>
              <a:rPr lang="en-IN" dirty="0"/>
            </a:br>
            <a:endParaRPr lang="en-IN" dirty="0"/>
          </a:p>
          <a:p>
            <a:r>
              <a:rPr lang="en-IN" dirty="0"/>
              <a:t>insert into </a:t>
            </a:r>
            <a:r>
              <a:rPr lang="en-IN" dirty="0" err="1"/>
              <a:t>manufacturer_transactions</a:t>
            </a:r>
            <a:endParaRPr lang="en-IN" dirty="0"/>
          </a:p>
          <a:p>
            <a:r>
              <a:rPr lang="en-IN" dirty="0"/>
              <a:t>values('10/03/2020','01','3001','1001','1',</a:t>
            </a:r>
            <a:r>
              <a:rPr lang="en-IN" dirty="0" smtClean="0"/>
              <a:t>'2‘,’9090,9890’)………………………………</a:t>
            </a:r>
            <a:endParaRPr lang="en-IN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12" t="9778" r="24441" b="62125"/>
          <a:stretch/>
        </p:blipFill>
        <p:spPr>
          <a:xfrm>
            <a:off x="104930" y="228600"/>
            <a:ext cx="6685613" cy="6463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867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52" r="44887" b="26227"/>
          <a:stretch/>
        </p:blipFill>
        <p:spPr>
          <a:xfrm>
            <a:off x="-1" y="0"/>
            <a:ext cx="6843714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115175" y="214313"/>
            <a:ext cx="4972050" cy="563231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/>
              <a:t>Create table customers</a:t>
            </a:r>
          </a:p>
          <a:p>
            <a:r>
              <a:rPr lang="en-IN" dirty="0"/>
              <a:t>(</a:t>
            </a:r>
            <a:r>
              <a:rPr lang="en-IN" dirty="0" err="1"/>
              <a:t>CustomerID</a:t>
            </a:r>
            <a:r>
              <a:rPr lang="en-IN" dirty="0"/>
              <a:t> integer primary key not null,</a:t>
            </a:r>
          </a:p>
          <a:p>
            <a:r>
              <a:rPr lang="en-IN" dirty="0"/>
              <a:t>First Name Text Not null,</a:t>
            </a:r>
          </a:p>
          <a:p>
            <a:r>
              <a:rPr lang="en-IN" dirty="0"/>
              <a:t>Last Name Text Not null,</a:t>
            </a:r>
          </a:p>
          <a:p>
            <a:r>
              <a:rPr lang="en-IN" dirty="0"/>
              <a:t>Mobile </a:t>
            </a:r>
            <a:r>
              <a:rPr lang="en-IN" dirty="0" smtClean="0"/>
              <a:t> </a:t>
            </a:r>
            <a:r>
              <a:rPr lang="en-IN" dirty="0"/>
              <a:t>Integer not null,</a:t>
            </a:r>
          </a:p>
          <a:p>
            <a:r>
              <a:rPr lang="en-IN" dirty="0"/>
              <a:t>Address text not null, </a:t>
            </a:r>
          </a:p>
          <a:p>
            <a:r>
              <a:rPr lang="en-IN" dirty="0"/>
              <a:t>City text not null,</a:t>
            </a:r>
          </a:p>
          <a:p>
            <a:r>
              <a:rPr lang="en-IN" dirty="0" err="1"/>
              <a:t>Pincode</a:t>
            </a:r>
            <a:r>
              <a:rPr lang="en-IN" dirty="0"/>
              <a:t> integer not null unique,</a:t>
            </a:r>
          </a:p>
          <a:p>
            <a:r>
              <a:rPr lang="en-IN" dirty="0"/>
              <a:t>Email </a:t>
            </a:r>
            <a:r>
              <a:rPr lang="en-IN" dirty="0" smtClean="0"/>
              <a:t> </a:t>
            </a:r>
            <a:r>
              <a:rPr lang="en-IN" dirty="0"/>
              <a:t>text not null unique)</a:t>
            </a:r>
          </a:p>
          <a:p>
            <a:r>
              <a:rPr lang="en-IN" dirty="0"/>
              <a:t/>
            </a:r>
            <a:br>
              <a:rPr lang="en-IN" dirty="0"/>
            </a:br>
            <a:r>
              <a:rPr lang="en-IN" dirty="0"/>
              <a:t>insert into customers </a:t>
            </a:r>
          </a:p>
          <a:p>
            <a:r>
              <a:rPr lang="en-IN" dirty="0"/>
              <a:t>values('4001','Vaibhavi','Singh','9098476356','89/4 Government Colony','Mumbai','456773','vaibhavi@gmail.com'),</a:t>
            </a:r>
          </a:p>
          <a:p>
            <a:r>
              <a:rPr lang="en-IN" dirty="0"/>
              <a:t>('4002','disha','sahani','8763456789','506 sector 07 bishop colony','Delhi','400098','disha@gmail.com'),</a:t>
            </a:r>
          </a:p>
          <a:p>
            <a:r>
              <a:rPr lang="en-IN" dirty="0"/>
              <a:t>('4003','Rohan','Chopra','8763357789','Rangeela colony','Bengaluru','407898','Rohan@gmail.com</a:t>
            </a:r>
            <a:r>
              <a:rPr lang="en-IN" dirty="0" smtClean="0"/>
              <a:t>'),…………………………………………………………………………….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51661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08" r="82833" b="60869"/>
          <a:stretch/>
        </p:blipFill>
        <p:spPr>
          <a:xfrm>
            <a:off x="-1" y="171451"/>
            <a:ext cx="5863772" cy="207826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257925" y="171450"/>
            <a:ext cx="5257800" cy="20313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/>
              <a:t>Create table </a:t>
            </a:r>
            <a:r>
              <a:rPr lang="en-IN" dirty="0" err="1"/>
              <a:t>vehicle_type</a:t>
            </a:r>
            <a:endParaRPr lang="en-IN" dirty="0"/>
          </a:p>
          <a:p>
            <a:r>
              <a:rPr lang="en-IN" dirty="0"/>
              <a:t>(</a:t>
            </a:r>
            <a:r>
              <a:rPr lang="en-IN" dirty="0" err="1"/>
              <a:t>Vehicle_Type_ID</a:t>
            </a:r>
            <a:r>
              <a:rPr lang="en-IN" dirty="0"/>
              <a:t> Integer primary key Not Null,</a:t>
            </a:r>
          </a:p>
          <a:p>
            <a:r>
              <a:rPr lang="en-IN" dirty="0"/>
              <a:t>Name text not null)</a:t>
            </a:r>
          </a:p>
          <a:p>
            <a:r>
              <a:rPr lang="en-IN" dirty="0"/>
              <a:t/>
            </a:r>
            <a:br>
              <a:rPr lang="en-IN" dirty="0"/>
            </a:br>
            <a:endParaRPr lang="en-IN" dirty="0"/>
          </a:p>
          <a:p>
            <a:r>
              <a:rPr lang="en-IN" dirty="0"/>
              <a:t>insert into </a:t>
            </a:r>
            <a:r>
              <a:rPr lang="en-IN" dirty="0" err="1"/>
              <a:t>vehicle_type</a:t>
            </a:r>
            <a:endParaRPr lang="en-IN" dirty="0"/>
          </a:p>
          <a:p>
            <a:r>
              <a:rPr lang="en-IN" dirty="0"/>
              <a:t>values ('1','YULU MOVE'),('2','YULU MIRACLE</a:t>
            </a:r>
            <a:r>
              <a:rPr lang="en-IN" dirty="0" smtClean="0"/>
              <a:t>')</a:t>
            </a:r>
            <a:endParaRPr lang="en-IN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1429" b="50495"/>
          <a:stretch/>
        </p:blipFill>
        <p:spPr>
          <a:xfrm>
            <a:off x="203200" y="2691740"/>
            <a:ext cx="5863771" cy="397031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395810" y="2691739"/>
            <a:ext cx="5257800" cy="39703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/>
              <a:t>Create table Payroll</a:t>
            </a:r>
          </a:p>
          <a:p>
            <a:r>
              <a:rPr lang="en-IN" dirty="0"/>
              <a:t>(</a:t>
            </a:r>
            <a:r>
              <a:rPr lang="en-IN" dirty="0" err="1"/>
              <a:t>EmployeeID</a:t>
            </a:r>
            <a:r>
              <a:rPr lang="en-IN" dirty="0"/>
              <a:t> integer,</a:t>
            </a:r>
          </a:p>
          <a:p>
            <a:r>
              <a:rPr lang="en-IN" dirty="0" err="1"/>
              <a:t>Departmentname</a:t>
            </a:r>
            <a:r>
              <a:rPr lang="en-IN" dirty="0"/>
              <a:t> text,</a:t>
            </a:r>
          </a:p>
          <a:p>
            <a:r>
              <a:rPr lang="en-IN" dirty="0"/>
              <a:t>Name text,</a:t>
            </a:r>
          </a:p>
          <a:p>
            <a:r>
              <a:rPr lang="en-IN" dirty="0"/>
              <a:t>Salary </a:t>
            </a:r>
            <a:r>
              <a:rPr lang="en-IN" dirty="0" err="1"/>
              <a:t>integer,foreign</a:t>
            </a:r>
            <a:r>
              <a:rPr lang="en-IN" dirty="0"/>
              <a:t> key(</a:t>
            </a:r>
            <a:r>
              <a:rPr lang="en-IN" dirty="0" err="1"/>
              <a:t>EmployeeID</a:t>
            </a:r>
            <a:r>
              <a:rPr lang="en-IN" dirty="0"/>
              <a:t>) references employees(</a:t>
            </a:r>
            <a:r>
              <a:rPr lang="en-IN" dirty="0" err="1"/>
              <a:t>employeeID</a:t>
            </a:r>
            <a:r>
              <a:rPr lang="en-IN" dirty="0"/>
              <a:t>))</a:t>
            </a:r>
          </a:p>
          <a:p>
            <a:endParaRPr lang="en-IN" dirty="0"/>
          </a:p>
          <a:p>
            <a:r>
              <a:rPr lang="en-IN" dirty="0"/>
              <a:t>Insert into Payroll</a:t>
            </a:r>
          </a:p>
          <a:p>
            <a:r>
              <a:rPr lang="en-IN" dirty="0"/>
              <a:t>Values('1001','Operations','Rahul Raj','1000000'),</a:t>
            </a:r>
          </a:p>
          <a:p>
            <a:r>
              <a:rPr lang="en-IN" dirty="0"/>
              <a:t>('1002','Operations','Gokul Raj','1000000'),('1003','Operations','Kritika Rai','1000000'),('1004','Operations','Rakhi Nair','1000000'),('1005','Operations','Rajendran Nair','1000000</a:t>
            </a:r>
            <a:r>
              <a:rPr lang="en-IN" dirty="0" smtClean="0"/>
              <a:t>')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74535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563" b="38130"/>
          <a:stretch/>
        </p:blipFill>
        <p:spPr>
          <a:xfrm>
            <a:off x="-1" y="1673"/>
            <a:ext cx="7015163" cy="685632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386638" y="285750"/>
            <a:ext cx="4471987" cy="59093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/>
              <a:t>create table YULU_WALLET </a:t>
            </a:r>
          </a:p>
          <a:p>
            <a:r>
              <a:rPr lang="en-IN" dirty="0"/>
              <a:t>(</a:t>
            </a:r>
            <a:r>
              <a:rPr lang="en-IN" dirty="0" err="1"/>
              <a:t>Customer_ID</a:t>
            </a:r>
            <a:r>
              <a:rPr lang="en-IN" dirty="0"/>
              <a:t> integer not null,</a:t>
            </a:r>
          </a:p>
          <a:p>
            <a:r>
              <a:rPr lang="en-IN" dirty="0" err="1"/>
              <a:t>Vehicle_type_ID</a:t>
            </a:r>
            <a:r>
              <a:rPr lang="en-IN" dirty="0"/>
              <a:t> integer not null,</a:t>
            </a:r>
          </a:p>
          <a:p>
            <a:r>
              <a:rPr lang="en-IN" dirty="0" err="1"/>
              <a:t>Payment_mode</a:t>
            </a:r>
            <a:r>
              <a:rPr lang="en-IN" dirty="0"/>
              <a:t> text not null, </a:t>
            </a:r>
          </a:p>
          <a:p>
            <a:r>
              <a:rPr lang="en-IN" dirty="0" err="1"/>
              <a:t>Security_Amount</a:t>
            </a:r>
            <a:r>
              <a:rPr lang="en-IN" dirty="0"/>
              <a:t> integer not null,</a:t>
            </a:r>
          </a:p>
          <a:p>
            <a:r>
              <a:rPr lang="en-IN" dirty="0"/>
              <a:t>Balance integer not </a:t>
            </a:r>
            <a:r>
              <a:rPr lang="en-IN" dirty="0" err="1"/>
              <a:t>null,foreign</a:t>
            </a:r>
            <a:r>
              <a:rPr lang="en-IN" dirty="0"/>
              <a:t> key(</a:t>
            </a:r>
            <a:r>
              <a:rPr lang="en-IN" dirty="0" err="1"/>
              <a:t>Customer_ID</a:t>
            </a:r>
            <a:r>
              <a:rPr lang="en-IN" dirty="0"/>
              <a:t>) references customers(</a:t>
            </a:r>
            <a:r>
              <a:rPr lang="en-IN" dirty="0" err="1"/>
              <a:t>CustomerID</a:t>
            </a:r>
            <a:r>
              <a:rPr lang="en-IN" dirty="0"/>
              <a:t>),foreign key(</a:t>
            </a:r>
            <a:r>
              <a:rPr lang="en-IN" dirty="0" err="1"/>
              <a:t>vehicle_type_ID</a:t>
            </a:r>
            <a:r>
              <a:rPr lang="en-IN" dirty="0"/>
              <a:t>) references </a:t>
            </a:r>
            <a:r>
              <a:rPr lang="en-IN" dirty="0" err="1"/>
              <a:t>vehicle_type</a:t>
            </a:r>
            <a:r>
              <a:rPr lang="en-IN" dirty="0"/>
              <a:t>(</a:t>
            </a:r>
            <a:r>
              <a:rPr lang="en-IN" dirty="0" err="1"/>
              <a:t>vehicle_type_ID</a:t>
            </a:r>
            <a:r>
              <a:rPr lang="en-IN" dirty="0"/>
              <a:t>))</a:t>
            </a:r>
          </a:p>
          <a:p>
            <a:r>
              <a:rPr lang="en-IN" dirty="0"/>
              <a:t/>
            </a:r>
            <a:br>
              <a:rPr lang="en-IN" dirty="0"/>
            </a:br>
            <a:endParaRPr lang="en-IN" dirty="0"/>
          </a:p>
          <a:p>
            <a:r>
              <a:rPr lang="en-IN" dirty="0"/>
              <a:t>insert into YULU_WALLET</a:t>
            </a:r>
          </a:p>
          <a:p>
            <a:r>
              <a:rPr lang="en-IN" dirty="0"/>
              <a:t>values('4001','1','UPI ID','100','60'),('4001','2','UPI ID','250','60'),('4005','1','Net banking','100','90'),('4004','2','card','250','100'),('4003','1','UPI ID','100','200')</a:t>
            </a:r>
          </a:p>
          <a:p>
            <a:r>
              <a:rPr lang="en-IN" dirty="0"/>
              <a:t/>
            </a:r>
            <a:br>
              <a:rPr lang="en-IN" dirty="0"/>
            </a:b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12884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915" b="37626"/>
          <a:stretch/>
        </p:blipFill>
        <p:spPr>
          <a:xfrm>
            <a:off x="0" y="1672"/>
            <a:ext cx="5957888" cy="685632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586538" y="428625"/>
            <a:ext cx="5100637" cy="42473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/>
              <a:t>Create table </a:t>
            </a:r>
            <a:r>
              <a:rPr lang="en-IN" dirty="0" err="1"/>
              <a:t>Vehicle_Picked</a:t>
            </a:r>
            <a:endParaRPr lang="en-IN" dirty="0"/>
          </a:p>
          <a:p>
            <a:r>
              <a:rPr lang="en-IN" dirty="0"/>
              <a:t>(</a:t>
            </a:r>
            <a:r>
              <a:rPr lang="en-IN" dirty="0" err="1"/>
              <a:t>Customer_ID</a:t>
            </a:r>
            <a:r>
              <a:rPr lang="en-IN" dirty="0"/>
              <a:t> integer not null unique,</a:t>
            </a:r>
          </a:p>
          <a:p>
            <a:r>
              <a:rPr lang="en-IN" dirty="0" err="1"/>
              <a:t>Vehicle_type_ID</a:t>
            </a:r>
            <a:r>
              <a:rPr lang="en-IN" dirty="0"/>
              <a:t> integer not null,</a:t>
            </a:r>
          </a:p>
          <a:p>
            <a:r>
              <a:rPr lang="en-IN" dirty="0" err="1"/>
              <a:t>Vehicle_Reg_No</a:t>
            </a:r>
            <a:r>
              <a:rPr lang="en-IN" dirty="0"/>
              <a:t> integer primary key not null unique,</a:t>
            </a:r>
          </a:p>
          <a:p>
            <a:r>
              <a:rPr lang="en-IN" dirty="0"/>
              <a:t>QRCODE integer not null </a:t>
            </a:r>
            <a:r>
              <a:rPr lang="en-IN" dirty="0" err="1"/>
              <a:t>unique,foreign</a:t>
            </a:r>
            <a:r>
              <a:rPr lang="en-IN" dirty="0"/>
              <a:t> key(</a:t>
            </a:r>
            <a:r>
              <a:rPr lang="en-IN" dirty="0" err="1"/>
              <a:t>Customer_ID</a:t>
            </a:r>
            <a:r>
              <a:rPr lang="en-IN" dirty="0"/>
              <a:t>) references customers(</a:t>
            </a:r>
            <a:r>
              <a:rPr lang="en-IN" dirty="0" err="1"/>
              <a:t>CustomerID</a:t>
            </a:r>
            <a:r>
              <a:rPr lang="en-IN" dirty="0"/>
              <a:t>),foreign key(</a:t>
            </a:r>
            <a:r>
              <a:rPr lang="en-IN" dirty="0" err="1"/>
              <a:t>vehicle_type_ID</a:t>
            </a:r>
            <a:r>
              <a:rPr lang="en-IN" dirty="0"/>
              <a:t>) references </a:t>
            </a:r>
            <a:r>
              <a:rPr lang="en-IN" dirty="0" err="1"/>
              <a:t>vehicle_type</a:t>
            </a:r>
            <a:r>
              <a:rPr lang="en-IN" dirty="0"/>
              <a:t>(</a:t>
            </a:r>
            <a:r>
              <a:rPr lang="en-IN" dirty="0" err="1"/>
              <a:t>vehicle_type_ID</a:t>
            </a:r>
            <a:r>
              <a:rPr lang="en-IN" dirty="0"/>
              <a:t>))</a:t>
            </a:r>
          </a:p>
          <a:p>
            <a:r>
              <a:rPr lang="en-IN" dirty="0"/>
              <a:t/>
            </a:r>
            <a:br>
              <a:rPr lang="en-IN" dirty="0"/>
            </a:br>
            <a:endParaRPr lang="en-IN" dirty="0"/>
          </a:p>
          <a:p>
            <a:r>
              <a:rPr lang="en-IN" dirty="0"/>
              <a:t>insert into </a:t>
            </a:r>
            <a:r>
              <a:rPr lang="en-IN" dirty="0" err="1"/>
              <a:t>Vehicle_Picked</a:t>
            </a:r>
            <a:endParaRPr lang="en-IN" dirty="0"/>
          </a:p>
          <a:p>
            <a:r>
              <a:rPr lang="en-IN" dirty="0"/>
              <a:t>values('4001','1','9090','10101010'),('4002','2','9091','11010101'),('4003','1','9890','11111111'),('4004','1','9099','11100011'),('4005','1','9080','10011111')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39877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19921" y="1100840"/>
            <a:ext cx="11797259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3200" b="1" dirty="0" err="1" smtClean="0"/>
              <a:t>YULU,a</a:t>
            </a:r>
            <a:r>
              <a:rPr lang="en-IN" sz="3200" b="1" dirty="0" smtClean="0"/>
              <a:t> </a:t>
            </a:r>
            <a:r>
              <a:rPr lang="en-IN" sz="3200" b="1" dirty="0"/>
              <a:t>Bangalore-based electric </a:t>
            </a:r>
            <a:r>
              <a:rPr lang="en-IN" sz="3200" b="1" dirty="0" smtClean="0"/>
              <a:t>bike and cycle </a:t>
            </a:r>
            <a:r>
              <a:rPr lang="en-IN" sz="3200" b="1" dirty="0"/>
              <a:t>sharing platform, was started by </a:t>
            </a:r>
            <a:r>
              <a:rPr lang="en-IN" sz="3200" b="1" dirty="0" err="1"/>
              <a:t>InMobi</a:t>
            </a:r>
            <a:r>
              <a:rPr lang="en-IN" sz="3200" b="1" dirty="0"/>
              <a:t> Co-founder </a:t>
            </a:r>
            <a:r>
              <a:rPr lang="en-IN" sz="3200" b="1" dirty="0">
                <a:solidFill>
                  <a:srgbClr val="FF0000"/>
                </a:solidFill>
              </a:rPr>
              <a:t>Amit Gupta in 2017</a:t>
            </a:r>
            <a:r>
              <a:rPr lang="en-IN" sz="3200" b="1" dirty="0" smtClean="0"/>
              <a:t>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3200" b="1" dirty="0" smtClean="0"/>
              <a:t>Electrical bikes(</a:t>
            </a:r>
            <a:r>
              <a:rPr lang="en-IN" sz="3200" b="1" dirty="0" err="1" smtClean="0">
                <a:solidFill>
                  <a:srgbClr val="0070C0"/>
                </a:solidFill>
              </a:rPr>
              <a:t>Yulu</a:t>
            </a:r>
            <a:r>
              <a:rPr lang="en-IN" sz="3200" b="1" dirty="0" smtClean="0">
                <a:solidFill>
                  <a:srgbClr val="0070C0"/>
                </a:solidFill>
              </a:rPr>
              <a:t> Miracle</a:t>
            </a:r>
            <a:r>
              <a:rPr lang="en-IN" sz="3200" b="1" dirty="0" smtClean="0"/>
              <a:t>) and cycles (</a:t>
            </a:r>
            <a:r>
              <a:rPr lang="en-IN" sz="3200" b="1" dirty="0" err="1" smtClean="0">
                <a:solidFill>
                  <a:srgbClr val="0070C0"/>
                </a:solidFill>
              </a:rPr>
              <a:t>Yulu</a:t>
            </a:r>
            <a:r>
              <a:rPr lang="en-IN" sz="3200" b="1" dirty="0" smtClean="0"/>
              <a:t> </a:t>
            </a:r>
            <a:r>
              <a:rPr lang="en-IN" sz="3200" b="1" dirty="0" smtClean="0">
                <a:solidFill>
                  <a:srgbClr val="0070C0"/>
                </a:solidFill>
              </a:rPr>
              <a:t>Move</a:t>
            </a:r>
            <a:r>
              <a:rPr lang="en-IN" sz="3200" b="1" dirty="0" smtClean="0"/>
              <a:t>)  are provided on </a:t>
            </a:r>
            <a:r>
              <a:rPr lang="en-IN" sz="3200" b="1" dirty="0" smtClean="0">
                <a:solidFill>
                  <a:srgbClr val="0070C0"/>
                </a:solidFill>
              </a:rPr>
              <a:t>rent.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3200" b="1" dirty="0" smtClean="0"/>
              <a:t>Operating in Mumbai, Delhi, Bengaluru, </a:t>
            </a:r>
            <a:r>
              <a:rPr lang="en-IN" sz="3200" b="1" dirty="0" err="1" smtClean="0"/>
              <a:t>Bhuwaneshwar</a:t>
            </a:r>
            <a:r>
              <a:rPr lang="en-IN" sz="3200" b="1" dirty="0" smtClean="0"/>
              <a:t>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3200" b="1" dirty="0"/>
              <a:t>In November </a:t>
            </a:r>
            <a:r>
              <a:rPr lang="en-IN" sz="3200" b="1" dirty="0" smtClean="0"/>
              <a:t>2019,YULU raised </a:t>
            </a:r>
            <a:r>
              <a:rPr lang="en-IN" sz="3200" b="1" dirty="0">
                <a:solidFill>
                  <a:srgbClr val="FF0000"/>
                </a:solidFill>
              </a:rPr>
              <a:t>$8 million </a:t>
            </a:r>
            <a:r>
              <a:rPr lang="en-IN" sz="3200" b="1" dirty="0"/>
              <a:t>in its Series A round, </a:t>
            </a:r>
            <a:r>
              <a:rPr lang="en-IN" sz="3200" b="1" dirty="0" smtClean="0"/>
              <a:t>from </a:t>
            </a:r>
            <a:r>
              <a:rPr lang="en-IN" sz="3200" b="1" dirty="0">
                <a:solidFill>
                  <a:srgbClr val="FF0000"/>
                </a:solidFill>
              </a:rPr>
              <a:t>Bajaj Auto Finance</a:t>
            </a:r>
            <a:r>
              <a:rPr lang="en-IN" sz="3200" b="1" dirty="0"/>
              <a:t>. Existing investors invested an additional $2 </a:t>
            </a:r>
            <a:r>
              <a:rPr lang="en-IN" sz="3200" b="1" dirty="0" smtClean="0"/>
              <a:t>million in YULU </a:t>
            </a:r>
            <a:r>
              <a:rPr lang="en-IN" sz="3200" dirty="0" smtClean="0"/>
              <a:t>.</a:t>
            </a:r>
            <a:endParaRPr lang="en-IN" sz="3200" b="1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3200" b="1" dirty="0" smtClean="0"/>
              <a:t>The </a:t>
            </a:r>
            <a:r>
              <a:rPr lang="en-IN" sz="3200" b="1" dirty="0"/>
              <a:t>team is looking to support over </a:t>
            </a:r>
            <a:r>
              <a:rPr lang="en-IN" sz="3200" b="1" dirty="0" smtClean="0">
                <a:solidFill>
                  <a:srgbClr val="FF0000"/>
                </a:solidFill>
              </a:rPr>
              <a:t>1,00,000 </a:t>
            </a:r>
            <a:r>
              <a:rPr lang="en-IN" sz="3200" b="1" dirty="0" err="1">
                <a:solidFill>
                  <a:srgbClr val="FF0000"/>
                </a:solidFill>
              </a:rPr>
              <a:t>Yulu</a:t>
            </a:r>
            <a:r>
              <a:rPr lang="en-IN" sz="3200" b="1" dirty="0">
                <a:solidFill>
                  <a:srgbClr val="FF0000"/>
                </a:solidFill>
              </a:rPr>
              <a:t> </a:t>
            </a:r>
            <a:r>
              <a:rPr lang="en-IN" sz="3200" b="1" dirty="0" smtClean="0">
                <a:solidFill>
                  <a:srgbClr val="FF0000"/>
                </a:solidFill>
              </a:rPr>
              <a:t>Miracle</a:t>
            </a:r>
            <a:r>
              <a:rPr lang="en-IN" sz="3200" b="1" dirty="0" smtClean="0"/>
              <a:t>by2020.</a:t>
            </a:r>
            <a:r>
              <a:rPr lang="en-IN" sz="3200" b="1" dirty="0"/>
              <a:t/>
            </a:r>
            <a:br>
              <a:rPr lang="en-IN" sz="3200" b="1" dirty="0"/>
            </a:br>
            <a:endParaRPr lang="en-IN" sz="3200" b="1" dirty="0" smtClean="0"/>
          </a:p>
          <a:p>
            <a:pPr algn="just"/>
            <a:r>
              <a:rPr lang="en-IN" sz="3200" b="1" u="sng" dirty="0" smtClean="0">
                <a:solidFill>
                  <a:srgbClr val="FF0000"/>
                </a:solidFill>
              </a:rPr>
              <a:t>AIM:</a:t>
            </a:r>
            <a:r>
              <a:rPr lang="en-IN" sz="3200" b="1" dirty="0" smtClean="0">
                <a:solidFill>
                  <a:srgbClr val="FF0000"/>
                </a:solidFill>
              </a:rPr>
              <a:t> </a:t>
            </a:r>
            <a:r>
              <a:rPr lang="en-IN" sz="3200" dirty="0" smtClean="0">
                <a:solidFill>
                  <a:srgbClr val="FF0000"/>
                </a:solidFill>
              </a:rPr>
              <a:t> </a:t>
            </a:r>
            <a:r>
              <a:rPr lang="en-IN" sz="3200" b="1" dirty="0" smtClean="0"/>
              <a:t>To </a:t>
            </a:r>
            <a:r>
              <a:rPr lang="en-IN" sz="3200" b="1" dirty="0"/>
              <a:t>address traffic problems </a:t>
            </a:r>
            <a:r>
              <a:rPr lang="en-IN" sz="3200" b="1" dirty="0" smtClean="0"/>
              <a:t>and pollution.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968053" y="254833"/>
            <a:ext cx="5756223" cy="58477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3200" b="1" dirty="0" smtClean="0">
                <a:solidFill>
                  <a:srgbClr val="00B050"/>
                </a:solidFill>
              </a:rPr>
              <a:t>INTRODUCTION</a:t>
            </a:r>
            <a:endParaRPr lang="en-IN" sz="3200" b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7540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6781799" y="32505"/>
            <a:ext cx="5100637" cy="34163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/>
              <a:t>Create table </a:t>
            </a:r>
            <a:r>
              <a:rPr lang="en-IN" dirty="0" err="1"/>
              <a:t>YULUMOVE_details</a:t>
            </a:r>
            <a:endParaRPr lang="en-IN" dirty="0"/>
          </a:p>
          <a:p>
            <a:r>
              <a:rPr lang="en-IN" dirty="0"/>
              <a:t>(</a:t>
            </a:r>
            <a:r>
              <a:rPr lang="en-IN" dirty="0" err="1"/>
              <a:t>Vehicle_type_ID</a:t>
            </a:r>
            <a:r>
              <a:rPr lang="en-IN" dirty="0"/>
              <a:t> integer not null,</a:t>
            </a:r>
          </a:p>
          <a:p>
            <a:r>
              <a:rPr lang="en-IN" dirty="0" err="1" smtClean="0"/>
              <a:t>Deposit_Amount</a:t>
            </a:r>
            <a:r>
              <a:rPr lang="en-IN" dirty="0" smtClean="0"/>
              <a:t> </a:t>
            </a:r>
            <a:r>
              <a:rPr lang="en-IN" dirty="0"/>
              <a:t>integer not null,</a:t>
            </a:r>
          </a:p>
          <a:p>
            <a:r>
              <a:rPr lang="en-IN" dirty="0"/>
              <a:t>Cost_First_30_min integer not null,Cost_subsequent_30_min integer not </a:t>
            </a:r>
            <a:r>
              <a:rPr lang="en-IN" dirty="0" err="1"/>
              <a:t>null,waiting</a:t>
            </a:r>
            <a:r>
              <a:rPr lang="en-IN" dirty="0"/>
              <a:t> charges_every_30_min integer not </a:t>
            </a:r>
            <a:r>
              <a:rPr lang="en-IN" dirty="0" err="1" smtClean="0"/>
              <a:t>null,No_of</a:t>
            </a:r>
            <a:r>
              <a:rPr lang="en-IN" dirty="0" smtClean="0"/>
              <a:t> vehicles integer not </a:t>
            </a:r>
            <a:r>
              <a:rPr lang="en-IN" dirty="0"/>
              <a:t>null, foreign key(</a:t>
            </a:r>
            <a:r>
              <a:rPr lang="en-IN" dirty="0" err="1"/>
              <a:t>vehicle_type_ID</a:t>
            </a:r>
            <a:r>
              <a:rPr lang="en-IN" dirty="0"/>
              <a:t>) references </a:t>
            </a:r>
            <a:r>
              <a:rPr lang="en-IN" dirty="0" err="1"/>
              <a:t>vehicle_type</a:t>
            </a:r>
            <a:r>
              <a:rPr lang="en-IN" dirty="0"/>
              <a:t>(</a:t>
            </a:r>
            <a:r>
              <a:rPr lang="en-IN" dirty="0" err="1"/>
              <a:t>vehicle_type_ID</a:t>
            </a:r>
            <a:r>
              <a:rPr lang="en-IN" dirty="0"/>
              <a:t>))</a:t>
            </a:r>
          </a:p>
          <a:p>
            <a:endParaRPr lang="en-IN" dirty="0"/>
          </a:p>
          <a:p>
            <a:r>
              <a:rPr lang="en-IN" dirty="0"/>
              <a:t>insert into </a:t>
            </a:r>
            <a:r>
              <a:rPr lang="en-IN" dirty="0" err="1"/>
              <a:t>YULUMOVE_details</a:t>
            </a:r>
            <a:endParaRPr lang="en-IN" dirty="0"/>
          </a:p>
          <a:p>
            <a:r>
              <a:rPr lang="en-IN" dirty="0"/>
              <a:t>values</a:t>
            </a:r>
            <a:r>
              <a:rPr lang="en-IN" dirty="0" smtClean="0"/>
              <a:t>('100</a:t>
            </a:r>
            <a:r>
              <a:rPr lang="en-IN" dirty="0"/>
              <a:t>','10','5',</a:t>
            </a:r>
            <a:r>
              <a:rPr lang="en-IN" dirty="0" smtClean="0"/>
              <a:t>'5’,‘100’)</a:t>
            </a:r>
            <a:endParaRPr lang="en-IN" dirty="0"/>
          </a:p>
        </p:txBody>
      </p:sp>
      <p:sp>
        <p:nvSpPr>
          <p:cNvPr id="7" name="TextBox 6"/>
          <p:cNvSpPr txBox="1"/>
          <p:nvPr/>
        </p:nvSpPr>
        <p:spPr>
          <a:xfrm>
            <a:off x="6781800" y="3629025"/>
            <a:ext cx="5100637" cy="313932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/>
              <a:t>create table </a:t>
            </a:r>
            <a:r>
              <a:rPr lang="en-IN" dirty="0" err="1"/>
              <a:t>YULUMIRACLE_Details</a:t>
            </a:r>
            <a:endParaRPr lang="en-IN" dirty="0"/>
          </a:p>
          <a:p>
            <a:r>
              <a:rPr lang="en-IN" dirty="0" smtClean="0"/>
              <a:t>(</a:t>
            </a:r>
            <a:r>
              <a:rPr lang="en-IN" dirty="0" err="1" smtClean="0"/>
              <a:t>Vehicle_type_ID</a:t>
            </a:r>
            <a:r>
              <a:rPr lang="en-IN" dirty="0" smtClean="0"/>
              <a:t> integer not null,</a:t>
            </a:r>
          </a:p>
          <a:p>
            <a:r>
              <a:rPr lang="en-IN" dirty="0" err="1" smtClean="0"/>
              <a:t>Deposit_Amount</a:t>
            </a:r>
            <a:r>
              <a:rPr lang="en-IN" dirty="0" smtClean="0"/>
              <a:t> </a:t>
            </a:r>
            <a:r>
              <a:rPr lang="en-IN" dirty="0"/>
              <a:t>integer not null,Unlock_charges,Subsequent_10min_charges integer not </a:t>
            </a:r>
            <a:r>
              <a:rPr lang="en-IN" dirty="0" err="1"/>
              <a:t>null,waiting_charges</a:t>
            </a:r>
            <a:r>
              <a:rPr lang="en-IN" dirty="0"/>
              <a:t> integer not </a:t>
            </a:r>
            <a:r>
              <a:rPr lang="en-IN" dirty="0" err="1" smtClean="0"/>
              <a:t>null,No_ofvehicles</a:t>
            </a:r>
            <a:r>
              <a:rPr lang="en-IN" dirty="0" smtClean="0"/>
              <a:t> integer not null</a:t>
            </a:r>
            <a:r>
              <a:rPr lang="en-IN" dirty="0"/>
              <a:t>, foreign key(</a:t>
            </a:r>
            <a:r>
              <a:rPr lang="en-IN" dirty="0" err="1"/>
              <a:t>vehicle_type_ID</a:t>
            </a:r>
            <a:r>
              <a:rPr lang="en-IN" dirty="0"/>
              <a:t>) references </a:t>
            </a:r>
            <a:r>
              <a:rPr lang="en-IN" dirty="0" err="1"/>
              <a:t>vehicle_type</a:t>
            </a:r>
            <a:r>
              <a:rPr lang="en-IN" dirty="0"/>
              <a:t>(</a:t>
            </a:r>
            <a:r>
              <a:rPr lang="en-IN" dirty="0" err="1"/>
              <a:t>vehicle_type_ID</a:t>
            </a:r>
            <a:r>
              <a:rPr lang="en-IN" dirty="0"/>
              <a:t>))</a:t>
            </a:r>
          </a:p>
          <a:p>
            <a:endParaRPr lang="en-IN" dirty="0"/>
          </a:p>
          <a:p>
            <a:r>
              <a:rPr lang="en-IN" dirty="0" smtClean="0"/>
              <a:t>insert </a:t>
            </a:r>
            <a:r>
              <a:rPr lang="en-IN" dirty="0"/>
              <a:t>into </a:t>
            </a:r>
            <a:r>
              <a:rPr lang="en-IN" dirty="0" err="1"/>
              <a:t>YULUMIRACLE_details</a:t>
            </a:r>
            <a:endParaRPr lang="en-IN" dirty="0"/>
          </a:p>
          <a:p>
            <a:r>
              <a:rPr lang="en-IN" dirty="0"/>
              <a:t>values</a:t>
            </a:r>
            <a:r>
              <a:rPr lang="en-IN" dirty="0" smtClean="0"/>
              <a:t>('250</a:t>
            </a:r>
            <a:r>
              <a:rPr lang="en-IN" dirty="0"/>
              <a:t>','10','10',</a:t>
            </a:r>
            <a:r>
              <a:rPr lang="en-IN" dirty="0" smtClean="0"/>
              <a:t>'5‘,’500’)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53" t="9248" r="25484" b="73257"/>
          <a:stretch/>
        </p:blipFill>
        <p:spPr>
          <a:xfrm>
            <a:off x="134911" y="3835602"/>
            <a:ext cx="6445771" cy="293274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06" t="10309" r="29806" b="72462"/>
          <a:stretch/>
        </p:blipFill>
        <p:spPr>
          <a:xfrm>
            <a:off x="134911" y="269822"/>
            <a:ext cx="6445771" cy="3179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596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04931" y="4272677"/>
            <a:ext cx="11810845" cy="25853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/>
              <a:t>create table </a:t>
            </a:r>
            <a:r>
              <a:rPr lang="en-IN" dirty="0" err="1"/>
              <a:t>ride_details</a:t>
            </a:r>
            <a:endParaRPr lang="en-IN" dirty="0"/>
          </a:p>
          <a:p>
            <a:r>
              <a:rPr lang="en-IN" dirty="0"/>
              <a:t>(Date text not </a:t>
            </a:r>
            <a:r>
              <a:rPr lang="en-IN" dirty="0" err="1" smtClean="0"/>
              <a:t>null,Ride_No</a:t>
            </a:r>
            <a:r>
              <a:rPr lang="en-IN" dirty="0" smtClean="0"/>
              <a:t> </a:t>
            </a:r>
            <a:r>
              <a:rPr lang="en-IN" dirty="0"/>
              <a:t>integer not </a:t>
            </a:r>
            <a:r>
              <a:rPr lang="en-IN" dirty="0" err="1" smtClean="0"/>
              <a:t>null,Customer_ID</a:t>
            </a:r>
            <a:r>
              <a:rPr lang="en-IN" dirty="0" smtClean="0"/>
              <a:t> </a:t>
            </a:r>
            <a:r>
              <a:rPr lang="en-IN" dirty="0"/>
              <a:t>integer not </a:t>
            </a:r>
            <a:r>
              <a:rPr lang="en-IN" dirty="0" err="1" smtClean="0"/>
              <a:t>null,Location</a:t>
            </a:r>
            <a:r>
              <a:rPr lang="en-IN" dirty="0" smtClean="0"/>
              <a:t> text not </a:t>
            </a:r>
            <a:r>
              <a:rPr lang="en-IN" dirty="0" err="1" smtClean="0"/>
              <a:t>null,Vehicle_Type_ID</a:t>
            </a:r>
            <a:r>
              <a:rPr lang="en-IN" dirty="0" smtClean="0"/>
              <a:t> </a:t>
            </a:r>
            <a:r>
              <a:rPr lang="en-IN" dirty="0"/>
              <a:t>integer not </a:t>
            </a:r>
            <a:r>
              <a:rPr lang="en-IN" dirty="0" err="1" smtClean="0"/>
              <a:t>null,Vehicle_Reg_No</a:t>
            </a:r>
            <a:r>
              <a:rPr lang="en-IN" dirty="0" smtClean="0"/>
              <a:t> </a:t>
            </a:r>
            <a:r>
              <a:rPr lang="en-IN" dirty="0"/>
              <a:t>integer not </a:t>
            </a:r>
            <a:r>
              <a:rPr lang="en-IN" dirty="0" err="1" smtClean="0"/>
              <a:t>null,Start_Time</a:t>
            </a:r>
            <a:r>
              <a:rPr lang="en-IN" dirty="0" smtClean="0"/>
              <a:t> </a:t>
            </a:r>
            <a:r>
              <a:rPr lang="en-IN" dirty="0"/>
              <a:t>integer not </a:t>
            </a:r>
            <a:r>
              <a:rPr lang="en-IN" dirty="0" err="1" smtClean="0"/>
              <a:t>null,Waiting</a:t>
            </a:r>
            <a:r>
              <a:rPr lang="en-IN" dirty="0" smtClean="0"/>
              <a:t> Time Integer Not </a:t>
            </a:r>
            <a:r>
              <a:rPr lang="en-IN" dirty="0" err="1" smtClean="0"/>
              <a:t>Null,End_Time</a:t>
            </a:r>
            <a:r>
              <a:rPr lang="en-IN" dirty="0" smtClean="0"/>
              <a:t> </a:t>
            </a:r>
            <a:r>
              <a:rPr lang="en-IN" dirty="0"/>
              <a:t>integer not </a:t>
            </a:r>
            <a:r>
              <a:rPr lang="en-IN" dirty="0" err="1" smtClean="0"/>
              <a:t>null,Start_Location</a:t>
            </a:r>
            <a:r>
              <a:rPr lang="en-IN" dirty="0" smtClean="0"/>
              <a:t> Text not </a:t>
            </a:r>
            <a:r>
              <a:rPr lang="en-IN" dirty="0" err="1" smtClean="0"/>
              <a:t>null,End_Location</a:t>
            </a:r>
            <a:r>
              <a:rPr lang="en-IN" dirty="0" smtClean="0"/>
              <a:t> Text not </a:t>
            </a:r>
            <a:r>
              <a:rPr lang="en-IN" dirty="0" err="1" smtClean="0"/>
              <a:t>null,Distance_Covered</a:t>
            </a:r>
            <a:r>
              <a:rPr lang="en-IN" dirty="0" smtClean="0"/>
              <a:t> </a:t>
            </a:r>
            <a:r>
              <a:rPr lang="en-IN" dirty="0"/>
              <a:t>integer not </a:t>
            </a:r>
            <a:r>
              <a:rPr lang="en-IN" dirty="0" err="1" smtClean="0"/>
              <a:t>null,Amount</a:t>
            </a:r>
            <a:r>
              <a:rPr lang="en-IN" dirty="0" smtClean="0"/>
              <a:t> integer,</a:t>
            </a:r>
            <a:endParaRPr lang="en-IN" dirty="0"/>
          </a:p>
          <a:p>
            <a:r>
              <a:rPr lang="en-IN" dirty="0" smtClean="0"/>
              <a:t>foreign </a:t>
            </a:r>
            <a:r>
              <a:rPr lang="en-IN" dirty="0"/>
              <a:t>key(</a:t>
            </a:r>
            <a:r>
              <a:rPr lang="en-IN" dirty="0" err="1"/>
              <a:t>Vehicle_type_ID</a:t>
            </a:r>
            <a:r>
              <a:rPr lang="en-IN" dirty="0"/>
              <a:t>) references </a:t>
            </a:r>
            <a:r>
              <a:rPr lang="en-IN" dirty="0" err="1"/>
              <a:t>vehicle_type</a:t>
            </a:r>
            <a:r>
              <a:rPr lang="en-IN" dirty="0"/>
              <a:t>(</a:t>
            </a:r>
            <a:r>
              <a:rPr lang="en-IN" dirty="0" err="1"/>
              <a:t>Vehicle_type_ID</a:t>
            </a:r>
            <a:r>
              <a:rPr lang="en-IN" dirty="0"/>
              <a:t>),foreign key(</a:t>
            </a:r>
            <a:r>
              <a:rPr lang="en-IN" dirty="0" err="1"/>
              <a:t>Customer_ID</a:t>
            </a:r>
            <a:r>
              <a:rPr lang="en-IN" dirty="0"/>
              <a:t>) references customers(</a:t>
            </a:r>
            <a:r>
              <a:rPr lang="en-IN" dirty="0" err="1"/>
              <a:t>customerID</a:t>
            </a:r>
            <a:r>
              <a:rPr lang="en-IN" dirty="0"/>
              <a:t>),foreign key(</a:t>
            </a:r>
            <a:r>
              <a:rPr lang="en-IN" dirty="0" err="1"/>
              <a:t>Vehicle_Reg_no</a:t>
            </a:r>
            <a:r>
              <a:rPr lang="en-IN" dirty="0"/>
              <a:t>) references </a:t>
            </a:r>
            <a:r>
              <a:rPr lang="en-IN" dirty="0" err="1"/>
              <a:t>vehicle_picked</a:t>
            </a:r>
            <a:r>
              <a:rPr lang="en-IN" dirty="0"/>
              <a:t>(</a:t>
            </a:r>
            <a:r>
              <a:rPr lang="en-IN" dirty="0" err="1"/>
              <a:t>Vehicle_reg_no</a:t>
            </a:r>
            <a:r>
              <a:rPr lang="en-IN" dirty="0"/>
              <a:t>))</a:t>
            </a:r>
          </a:p>
          <a:p>
            <a:r>
              <a:rPr lang="en-IN" dirty="0" smtClean="0"/>
              <a:t>insert </a:t>
            </a:r>
            <a:r>
              <a:rPr lang="en-IN" dirty="0"/>
              <a:t>into </a:t>
            </a:r>
            <a:r>
              <a:rPr lang="en-IN" dirty="0" err="1"/>
              <a:t>ride_details</a:t>
            </a:r>
            <a:endParaRPr lang="en-IN" dirty="0"/>
          </a:p>
          <a:p>
            <a:r>
              <a:rPr lang="en-IN" dirty="0"/>
              <a:t>values('14/03/2020', '01','4001</a:t>
            </a:r>
            <a:r>
              <a:rPr lang="en-IN" dirty="0" smtClean="0"/>
              <a:t>',‘Mumbai',</a:t>
            </a:r>
            <a:r>
              <a:rPr lang="en-IN" dirty="0"/>
              <a:t>'1','9090','17:00 PM','18:00 PM</a:t>
            </a:r>
            <a:r>
              <a:rPr lang="en-IN" dirty="0" smtClean="0"/>
              <a:t>',’colaba,’colaba’,'4 km‘,’15’),………………………………………………………</a:t>
            </a:r>
            <a:endParaRPr lang="en-I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87" t="19586" b="62124"/>
          <a:stretch/>
        </p:blipFill>
        <p:spPr>
          <a:xfrm>
            <a:off x="104931" y="119921"/>
            <a:ext cx="11810845" cy="3567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547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325849" y="749508"/>
            <a:ext cx="4691921" cy="313932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/>
              <a:t>Create table </a:t>
            </a:r>
            <a:r>
              <a:rPr lang="en-IN" dirty="0" err="1"/>
              <a:t>Vehicle_maintenance</a:t>
            </a:r>
            <a:endParaRPr lang="en-IN" dirty="0"/>
          </a:p>
          <a:p>
            <a:r>
              <a:rPr lang="en-IN" dirty="0"/>
              <a:t>(</a:t>
            </a:r>
            <a:r>
              <a:rPr lang="en-IN" dirty="0" err="1"/>
              <a:t>Vehicle_Type_ID</a:t>
            </a:r>
            <a:r>
              <a:rPr lang="en-IN" dirty="0"/>
              <a:t> integer ,</a:t>
            </a:r>
          </a:p>
          <a:p>
            <a:r>
              <a:rPr lang="en-IN" dirty="0" err="1"/>
              <a:t>Vehicle_Reg_No</a:t>
            </a:r>
            <a:r>
              <a:rPr lang="en-IN" dirty="0"/>
              <a:t> integer,</a:t>
            </a:r>
          </a:p>
          <a:p>
            <a:r>
              <a:rPr lang="en-IN" dirty="0" err="1"/>
              <a:t>Battery_Available</a:t>
            </a:r>
            <a:r>
              <a:rPr lang="en-IN" dirty="0"/>
              <a:t> integer,</a:t>
            </a:r>
          </a:p>
          <a:p>
            <a:r>
              <a:rPr lang="en-IN" dirty="0" err="1"/>
              <a:t>GPS_Location</a:t>
            </a:r>
            <a:r>
              <a:rPr lang="en-IN" dirty="0"/>
              <a:t> text)</a:t>
            </a:r>
          </a:p>
          <a:p>
            <a:r>
              <a:rPr lang="en-IN" dirty="0"/>
              <a:t/>
            </a:r>
            <a:br>
              <a:rPr lang="en-IN" dirty="0"/>
            </a:br>
            <a:endParaRPr lang="en-IN" dirty="0"/>
          </a:p>
          <a:p>
            <a:r>
              <a:rPr lang="en-IN" dirty="0"/>
              <a:t>insert into </a:t>
            </a:r>
            <a:r>
              <a:rPr lang="en-IN" dirty="0" err="1"/>
              <a:t>Vehicle_maintenance</a:t>
            </a:r>
            <a:endParaRPr lang="en-IN" dirty="0"/>
          </a:p>
          <a:p>
            <a:r>
              <a:rPr lang="en-IN" dirty="0"/>
              <a:t>values('2','8080','60','Nerul')</a:t>
            </a:r>
          </a:p>
          <a:p>
            <a:r>
              <a:rPr lang="en-IN" dirty="0"/>
              <a:t/>
            </a:r>
            <a:br>
              <a:rPr lang="en-IN" dirty="0"/>
            </a:br>
            <a:endParaRPr lang="en-I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80" t="18260" r="49329" b="69811"/>
          <a:stretch/>
        </p:blipFill>
        <p:spPr>
          <a:xfrm>
            <a:off x="344774" y="587804"/>
            <a:ext cx="5666281" cy="3462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019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Oval Callout 6"/>
          <p:cNvSpPr/>
          <p:nvPr/>
        </p:nvSpPr>
        <p:spPr>
          <a:xfrm>
            <a:off x="1738859" y="149902"/>
            <a:ext cx="3267856" cy="2428406"/>
          </a:xfrm>
          <a:prstGeom prst="wedgeEllipseCallou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TextBox 7"/>
          <p:cNvSpPr txBox="1"/>
          <p:nvPr/>
        </p:nvSpPr>
        <p:spPr>
          <a:xfrm>
            <a:off x="2113614" y="374916"/>
            <a:ext cx="27432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800" dirty="0" smtClean="0"/>
              <a:t>THANK YOU…..!!!</a:t>
            </a:r>
            <a:endParaRPr lang="en-IN" sz="4800" dirty="0"/>
          </a:p>
        </p:txBody>
      </p:sp>
    </p:spTree>
    <p:extLst>
      <p:ext uri="{BB962C8B-B14F-4D97-AF65-F5344CB8AC3E}">
        <p14:creationId xmlns:p14="http://schemas.microsoft.com/office/powerpoint/2010/main" val="526105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6743700" cy="3700463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7029449" y="214313"/>
            <a:ext cx="4962681" cy="23083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sz="2400" b="1" dirty="0" smtClean="0">
                <a:solidFill>
                  <a:srgbClr val="FF0000"/>
                </a:solidFill>
              </a:rPr>
              <a:t>SCAN QR or Enter Registration number to unlock vehicle and ride</a:t>
            </a:r>
          </a:p>
          <a:p>
            <a:endParaRPr lang="en-IN" sz="2400" b="1" dirty="0">
              <a:solidFill>
                <a:srgbClr val="FF0000"/>
              </a:solidFill>
            </a:endParaRPr>
          </a:p>
          <a:p>
            <a:r>
              <a:rPr lang="en-IN" sz="2400" b="1" dirty="0">
                <a:solidFill>
                  <a:srgbClr val="FF0000"/>
                </a:solidFill>
              </a:rPr>
              <a:t>T</a:t>
            </a:r>
            <a:r>
              <a:rPr lang="en-IN" sz="2400" b="1" dirty="0" smtClean="0">
                <a:solidFill>
                  <a:srgbClr val="FF0000"/>
                </a:solidFill>
              </a:rPr>
              <a:t>he customer scans QR code on the vehicle and the lock automatically opens.</a:t>
            </a:r>
            <a:endParaRPr lang="en-IN" sz="2400" b="1" dirty="0">
              <a:solidFill>
                <a:srgbClr val="FF0000"/>
              </a:solidFill>
            </a:endParaRPr>
          </a:p>
        </p:txBody>
      </p:sp>
      <p:sp>
        <p:nvSpPr>
          <p:cNvPr id="6" name="Down Arrow 5"/>
          <p:cNvSpPr/>
          <p:nvPr/>
        </p:nvSpPr>
        <p:spPr>
          <a:xfrm rot="3300472">
            <a:off x="5239819" y="918792"/>
            <a:ext cx="910355" cy="1508034"/>
          </a:xfrm>
          <a:prstGeom prst="downArrow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TextBox 7"/>
          <p:cNvSpPr txBox="1"/>
          <p:nvPr/>
        </p:nvSpPr>
        <p:spPr>
          <a:xfrm>
            <a:off x="1" y="3700463"/>
            <a:ext cx="11872209" cy="30469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b="1" dirty="0" smtClean="0">
                <a:solidFill>
                  <a:srgbClr val="FF0000"/>
                </a:solidFill>
              </a:rPr>
              <a:t>When the customer </a:t>
            </a:r>
            <a:r>
              <a:rPr lang="en-IN" sz="2400" b="1" i="1" dirty="0" smtClean="0">
                <a:solidFill>
                  <a:srgbClr val="002060"/>
                </a:solidFill>
              </a:rPr>
              <a:t>scans the QR code </a:t>
            </a:r>
            <a:r>
              <a:rPr lang="en-IN" sz="2400" b="1" dirty="0">
                <a:solidFill>
                  <a:srgbClr val="FF0000"/>
                </a:solidFill>
              </a:rPr>
              <a:t>,</a:t>
            </a:r>
            <a:r>
              <a:rPr lang="en-IN" sz="2400" b="1" dirty="0" smtClean="0">
                <a:solidFill>
                  <a:srgbClr val="FF0000"/>
                </a:solidFill>
              </a:rPr>
              <a:t> company </a:t>
            </a:r>
            <a:r>
              <a:rPr lang="en-IN" sz="2400" b="1" i="1" dirty="0" smtClean="0">
                <a:solidFill>
                  <a:srgbClr val="002060"/>
                </a:solidFill>
              </a:rPr>
              <a:t>sends info of  the vehicle to the customer</a:t>
            </a:r>
            <a:r>
              <a:rPr lang="en-IN" sz="2400" b="1" dirty="0" smtClean="0">
                <a:solidFill>
                  <a:srgbClr val="FF0000"/>
                </a:solidFill>
              </a:rPr>
              <a:t> on app after which he/she unlocks the vehicle.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b="1" dirty="0" smtClean="0">
                <a:solidFill>
                  <a:srgbClr val="FF0000"/>
                </a:solidFill>
              </a:rPr>
              <a:t>The company </a:t>
            </a:r>
            <a:r>
              <a:rPr lang="en-IN" sz="2400" b="1" i="1" dirty="0" smtClean="0">
                <a:solidFill>
                  <a:srgbClr val="002060"/>
                </a:solidFill>
              </a:rPr>
              <a:t>uses the information of the user’s phone</a:t>
            </a:r>
            <a:r>
              <a:rPr lang="en-IN" sz="2400" b="1" dirty="0" smtClean="0">
                <a:solidFill>
                  <a:srgbClr val="FF0000"/>
                </a:solidFill>
              </a:rPr>
              <a:t>. As soon as the user scans QR or enters vehicle no. ,the company comes to know about the </a:t>
            </a:r>
            <a:r>
              <a:rPr lang="en-IN" sz="2400" b="1" i="1" dirty="0" smtClean="0">
                <a:solidFill>
                  <a:srgbClr val="002060"/>
                </a:solidFill>
              </a:rPr>
              <a:t>location of the user</a:t>
            </a:r>
            <a:r>
              <a:rPr lang="en-IN" sz="2400" b="1" dirty="0" smtClean="0">
                <a:solidFill>
                  <a:srgbClr val="FF0000"/>
                </a:solidFill>
              </a:rPr>
              <a:t> which they use to </a:t>
            </a:r>
            <a:r>
              <a:rPr lang="en-IN" sz="2400" b="1" dirty="0" smtClean="0">
                <a:solidFill>
                  <a:srgbClr val="002060"/>
                </a:solidFill>
              </a:rPr>
              <a:t>trace where the vehicle is going</a:t>
            </a:r>
            <a:r>
              <a:rPr lang="en-IN" sz="2400" b="1" dirty="0" smtClean="0">
                <a:solidFill>
                  <a:srgbClr val="FF0000"/>
                </a:solidFill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b="1" dirty="0" smtClean="0">
                <a:solidFill>
                  <a:srgbClr val="FF0000"/>
                </a:solidFill>
              </a:rPr>
              <a:t>They use AI and ML Techniques for this.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b="1" dirty="0" smtClean="0">
                <a:solidFill>
                  <a:srgbClr val="FF0000"/>
                </a:solidFill>
              </a:rPr>
              <a:t>They have a big screen showing </a:t>
            </a:r>
            <a:r>
              <a:rPr lang="en-IN" sz="2400" b="1" i="1" dirty="0" smtClean="0">
                <a:solidFill>
                  <a:srgbClr val="002060"/>
                </a:solidFill>
              </a:rPr>
              <a:t>blue and red bubbles on map </a:t>
            </a:r>
            <a:r>
              <a:rPr lang="en-IN" sz="2400" b="1" dirty="0" smtClean="0">
                <a:solidFill>
                  <a:srgbClr val="FF0000"/>
                </a:solidFill>
              </a:rPr>
              <a:t>. </a:t>
            </a:r>
            <a:r>
              <a:rPr lang="en-IN" sz="2400" b="1" i="1" dirty="0" smtClean="0">
                <a:solidFill>
                  <a:srgbClr val="002060"/>
                </a:solidFill>
              </a:rPr>
              <a:t>Blue bubbles </a:t>
            </a:r>
            <a:r>
              <a:rPr lang="en-IN" sz="2400" b="1" dirty="0" smtClean="0">
                <a:solidFill>
                  <a:srgbClr val="FF0000"/>
                </a:solidFill>
              </a:rPr>
              <a:t>show the </a:t>
            </a:r>
            <a:r>
              <a:rPr lang="en-IN" sz="2400" b="1" i="1" dirty="0" smtClean="0">
                <a:solidFill>
                  <a:srgbClr val="002060"/>
                </a:solidFill>
              </a:rPr>
              <a:t>vehicles moving </a:t>
            </a:r>
            <a:r>
              <a:rPr lang="en-IN" sz="2400" b="1" dirty="0" smtClean="0">
                <a:solidFill>
                  <a:srgbClr val="FF0000"/>
                </a:solidFill>
              </a:rPr>
              <a:t>and </a:t>
            </a:r>
            <a:r>
              <a:rPr lang="en-IN" sz="2400" b="1" i="1" dirty="0" smtClean="0">
                <a:solidFill>
                  <a:srgbClr val="002060"/>
                </a:solidFill>
              </a:rPr>
              <a:t>red show the vehicles which are low battery</a:t>
            </a:r>
            <a:r>
              <a:rPr lang="en-IN" sz="2400" b="1" dirty="0" smtClean="0">
                <a:solidFill>
                  <a:srgbClr val="FF0000"/>
                </a:solidFill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00707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14438"/>
            <a:ext cx="2571750" cy="564356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1750" y="1243013"/>
            <a:ext cx="3088481" cy="564356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0231" y="1243013"/>
            <a:ext cx="3088481" cy="564356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3000" y="1214438"/>
            <a:ext cx="3429000" cy="5643561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716410" y="322988"/>
            <a:ext cx="7272338" cy="58477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3200" b="1" dirty="0" smtClean="0">
                <a:solidFill>
                  <a:srgbClr val="00B0F0"/>
                </a:solidFill>
                <a:latin typeface="Baskerville Old Face" panose="02020602080505020303" pitchFamily="18" charset="0"/>
              </a:rPr>
              <a:t>YULU</a:t>
            </a:r>
            <a:r>
              <a:rPr lang="en-IN" sz="3200" b="1" dirty="0" smtClean="0">
                <a:latin typeface="Baskerville Old Face" panose="02020602080505020303" pitchFamily="18" charset="0"/>
              </a:rPr>
              <a:t> </a:t>
            </a:r>
            <a:r>
              <a:rPr lang="en-IN" sz="3200" b="1" dirty="0" smtClean="0">
                <a:solidFill>
                  <a:srgbClr val="FF0000"/>
                </a:solidFill>
                <a:latin typeface="Baskerville Old Face" panose="02020602080505020303" pitchFamily="18" charset="0"/>
              </a:rPr>
              <a:t>APP</a:t>
            </a:r>
            <a:r>
              <a:rPr lang="en-IN" sz="3200" b="1" dirty="0" smtClean="0">
                <a:latin typeface="Baskerville Old Face" panose="02020602080505020303" pitchFamily="18" charset="0"/>
              </a:rPr>
              <a:t> </a:t>
            </a:r>
            <a:r>
              <a:rPr lang="en-IN" sz="3200" b="1" dirty="0" smtClean="0">
                <a:solidFill>
                  <a:schemeClr val="accent1">
                    <a:lumMod val="75000"/>
                  </a:schemeClr>
                </a:solidFill>
                <a:latin typeface="Baskerville Old Face" panose="02020602080505020303" pitchFamily="18" charset="0"/>
              </a:rPr>
              <a:t>INTERFACE</a:t>
            </a:r>
            <a:endParaRPr lang="en-IN" sz="3200" b="1" dirty="0">
              <a:solidFill>
                <a:schemeClr val="accent1">
                  <a:lumMod val="75000"/>
                </a:schemeClr>
              </a:solidFill>
              <a:latin typeface="Baskerville Old Face" panose="02020602080505020303" pitchFamily="18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057525" y="5843588"/>
            <a:ext cx="2214563" cy="62865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16" name="TextBox 15"/>
          <p:cNvSpPr txBox="1"/>
          <p:nvPr/>
        </p:nvSpPr>
        <p:spPr>
          <a:xfrm>
            <a:off x="5900738" y="4986338"/>
            <a:ext cx="1318021" cy="1057275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20" name="Down Arrow 19"/>
          <p:cNvSpPr/>
          <p:nvPr/>
        </p:nvSpPr>
        <p:spPr>
          <a:xfrm>
            <a:off x="3514725" y="5214938"/>
            <a:ext cx="371475" cy="528637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Down Arrow 20"/>
          <p:cNvSpPr/>
          <p:nvPr/>
        </p:nvSpPr>
        <p:spPr>
          <a:xfrm>
            <a:off x="6166841" y="4467069"/>
            <a:ext cx="371475" cy="442093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" name="Down Arrow 21"/>
          <p:cNvSpPr/>
          <p:nvPr/>
        </p:nvSpPr>
        <p:spPr>
          <a:xfrm rot="10800000">
            <a:off x="1469231" y="3507581"/>
            <a:ext cx="371475" cy="528637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TextBox 22"/>
          <p:cNvSpPr txBox="1"/>
          <p:nvPr/>
        </p:nvSpPr>
        <p:spPr>
          <a:xfrm>
            <a:off x="6684143" y="4143377"/>
            <a:ext cx="20645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 smtClean="0">
                <a:solidFill>
                  <a:srgbClr val="FFFF00"/>
                </a:solidFill>
              </a:rPr>
              <a:t>SCAN QR Code</a:t>
            </a:r>
          </a:p>
          <a:p>
            <a:r>
              <a:rPr lang="en-IN" b="1" dirty="0" smtClean="0">
                <a:solidFill>
                  <a:srgbClr val="FFFF00"/>
                </a:solidFill>
              </a:rPr>
              <a:t>OR Enter Vehicle No.</a:t>
            </a:r>
            <a:endParaRPr lang="en-IN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3251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24866" y="779489"/>
            <a:ext cx="4017364" cy="5636301"/>
          </a:xfrm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en-IN" b="1" dirty="0" smtClean="0"/>
              <a:t>Please play the video on left</a:t>
            </a:r>
            <a:br>
              <a:rPr lang="en-IN" b="1" dirty="0" smtClean="0"/>
            </a:br>
            <a:r>
              <a:rPr lang="en-IN" sz="3600" b="1" dirty="0" smtClean="0">
                <a:solidFill>
                  <a:srgbClr val="FF0000"/>
                </a:solidFill>
                <a:latin typeface="Baskerville Old Face" panose="02020602080505020303" pitchFamily="18" charset="0"/>
              </a:rPr>
              <a:t>STEPS TO RIDE </a:t>
            </a:r>
            <a:br>
              <a:rPr lang="en-IN" sz="3600" b="1" dirty="0" smtClean="0">
                <a:solidFill>
                  <a:srgbClr val="FF0000"/>
                </a:solidFill>
                <a:latin typeface="Baskerville Old Face" panose="02020602080505020303" pitchFamily="18" charset="0"/>
              </a:rPr>
            </a:br>
            <a:r>
              <a:rPr lang="en-IN" sz="3600" b="1" dirty="0" smtClean="0">
                <a:solidFill>
                  <a:srgbClr val="FF0000"/>
                </a:solidFill>
                <a:latin typeface="Baskerville Old Face" panose="02020602080505020303" pitchFamily="18" charset="0"/>
              </a:rPr>
              <a:t>a)</a:t>
            </a:r>
            <a:r>
              <a:rPr lang="en-IN" sz="3600" b="1" dirty="0" smtClean="0">
                <a:latin typeface="Baskerville Old Face" panose="02020602080505020303" pitchFamily="18" charset="0"/>
              </a:rPr>
              <a:t> </a:t>
            </a:r>
            <a:r>
              <a:rPr lang="en-IN" sz="3600" b="1" dirty="0" smtClean="0">
                <a:solidFill>
                  <a:srgbClr val="00B0F0"/>
                </a:solidFill>
                <a:latin typeface="Baskerville Old Face" panose="02020602080505020303" pitchFamily="18" charset="0"/>
              </a:rPr>
              <a:t>YULU MOVE</a:t>
            </a:r>
            <a:br>
              <a:rPr lang="en-IN" sz="3600" b="1" dirty="0" smtClean="0">
                <a:solidFill>
                  <a:srgbClr val="00B0F0"/>
                </a:solidFill>
                <a:latin typeface="Baskerville Old Face" panose="02020602080505020303" pitchFamily="18" charset="0"/>
              </a:rPr>
            </a:br>
            <a:r>
              <a:rPr lang="en-IN" sz="3600" b="1" dirty="0" smtClean="0">
                <a:solidFill>
                  <a:srgbClr val="FF0000"/>
                </a:solidFill>
                <a:latin typeface="Baskerville Old Face" panose="02020602080505020303" pitchFamily="18" charset="0"/>
              </a:rPr>
              <a:t>b)</a:t>
            </a:r>
            <a:r>
              <a:rPr lang="en-IN" sz="3600" b="1" dirty="0" smtClean="0">
                <a:latin typeface="Baskerville Old Face" panose="02020602080505020303" pitchFamily="18" charset="0"/>
              </a:rPr>
              <a:t> </a:t>
            </a:r>
            <a:r>
              <a:rPr lang="en-IN" sz="3600" b="1" dirty="0" smtClean="0">
                <a:solidFill>
                  <a:srgbClr val="00B0F0"/>
                </a:solidFill>
                <a:latin typeface="Baskerville Old Face" panose="02020602080505020303" pitchFamily="18" charset="0"/>
              </a:rPr>
              <a:t>YULU MIRACLE</a:t>
            </a:r>
            <a:endParaRPr lang="en-IN" sz="3600" dirty="0">
              <a:solidFill>
                <a:srgbClr val="00B0F0"/>
              </a:solidFill>
            </a:endParaRPr>
          </a:p>
        </p:txBody>
      </p:sp>
      <p:pic>
        <p:nvPicPr>
          <p:cNvPr id="4" name="WhatsApp Video 2020-03-22 at 11.29.11 A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73601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748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500062"/>
            <a:ext cx="10515600" cy="1325563"/>
          </a:xfrm>
        </p:spPr>
        <p:txBody>
          <a:bodyPr/>
          <a:lstStyle/>
          <a:p>
            <a:r>
              <a:rPr lang="en-IN" b="1" dirty="0" smtClean="0">
                <a:latin typeface="Algerian" panose="04020705040A02060702" pitchFamily="82" charset="0"/>
              </a:rPr>
              <a:t>How I decided upon the data Points?</a:t>
            </a:r>
            <a:endParaRPr lang="en-IN" b="1" dirty="0">
              <a:latin typeface="Algerian" panose="04020705040A02060702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0975" y="1628775"/>
            <a:ext cx="11586304" cy="4548188"/>
          </a:xfrm>
        </p:spPr>
        <p:txBody>
          <a:bodyPr/>
          <a:lstStyle/>
          <a:p>
            <a:r>
              <a:rPr lang="en-IN" b="1" dirty="0" smtClean="0"/>
              <a:t>Installing and using </a:t>
            </a:r>
            <a:r>
              <a:rPr lang="en-IN" b="1" dirty="0" err="1" smtClean="0"/>
              <a:t>Yulu</a:t>
            </a:r>
            <a:r>
              <a:rPr lang="en-IN" b="1" dirty="0" smtClean="0"/>
              <a:t> App.</a:t>
            </a:r>
          </a:p>
          <a:p>
            <a:r>
              <a:rPr lang="en-IN" b="1" dirty="0" smtClean="0"/>
              <a:t>Browsing through YULU website.</a:t>
            </a:r>
          </a:p>
          <a:p>
            <a:r>
              <a:rPr lang="en-IN" b="1" dirty="0" smtClean="0"/>
              <a:t>Watching videos related to </a:t>
            </a:r>
            <a:r>
              <a:rPr lang="en-IN" b="1" dirty="0" err="1" smtClean="0"/>
              <a:t>startup</a:t>
            </a:r>
            <a:r>
              <a:rPr lang="en-IN" b="1" dirty="0" smtClean="0"/>
              <a:t> story of </a:t>
            </a:r>
            <a:r>
              <a:rPr lang="en-IN" b="1" dirty="0" err="1" smtClean="0"/>
              <a:t>Yulu</a:t>
            </a:r>
            <a:r>
              <a:rPr lang="en-IN" b="1" dirty="0"/>
              <a:t>.</a:t>
            </a:r>
            <a:r>
              <a:rPr lang="en-IN" b="1" dirty="0" smtClean="0"/>
              <a:t> </a:t>
            </a:r>
          </a:p>
          <a:p>
            <a:r>
              <a:rPr lang="en-IN" b="1" dirty="0" smtClean="0"/>
              <a:t>Understanding the complete procedure of how the business works.</a:t>
            </a:r>
          </a:p>
          <a:p>
            <a:r>
              <a:rPr lang="en-IN" b="1" dirty="0" smtClean="0"/>
              <a:t>Websites :</a:t>
            </a:r>
          </a:p>
          <a:p>
            <a:pPr marL="0" indent="0">
              <a:buNone/>
            </a:pPr>
            <a:r>
              <a:rPr lang="en-IN" dirty="0">
                <a:hlinkClick r:id="rId2"/>
              </a:rPr>
              <a:t>https://yourstory.com/2020/02/startups-electric-vehicles-ather-yulu</a:t>
            </a:r>
            <a:endParaRPr lang="en-IN" dirty="0"/>
          </a:p>
          <a:p>
            <a:pPr marL="0" indent="0">
              <a:buNone/>
            </a:pPr>
            <a:r>
              <a:rPr lang="en-IN" dirty="0">
                <a:hlinkClick r:id="rId3"/>
              </a:rPr>
              <a:t>https://</a:t>
            </a:r>
            <a:r>
              <a:rPr lang="en-IN" dirty="0" smtClean="0">
                <a:hlinkClick r:id="rId3"/>
              </a:rPr>
              <a:t>yourstory.com/2019/09/behind-scenes-yulu-electric-vehicles-ev-startups</a:t>
            </a:r>
            <a:endParaRPr lang="en-IN" dirty="0" smtClean="0"/>
          </a:p>
          <a:p>
            <a:pPr marL="0" indent="0">
              <a:buNone/>
            </a:pPr>
            <a:r>
              <a:rPr lang="en-IN" dirty="0">
                <a:hlinkClick r:id="rId4"/>
              </a:rPr>
              <a:t>https://startuptalky.com/yulu-success-story/</a:t>
            </a:r>
            <a:endParaRPr lang="en-IN" dirty="0" smtClean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14076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775" y="2879725"/>
            <a:ext cx="10515600" cy="1325563"/>
          </a:xfrm>
          <a:solidFill>
            <a:srgbClr val="FFFF00"/>
          </a:solidFill>
        </p:spPr>
        <p:txBody>
          <a:bodyPr>
            <a:normAutofit/>
          </a:bodyPr>
          <a:lstStyle/>
          <a:p>
            <a:pPr algn="ctr"/>
            <a:r>
              <a:rPr lang="en-IN" sz="7200" dirty="0" smtClean="0">
                <a:latin typeface="Algerian" panose="04020705040A02060702" pitchFamily="82" charset="0"/>
              </a:rPr>
              <a:t>ER DIAGRAM</a:t>
            </a:r>
            <a:endParaRPr lang="en-IN" sz="7200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2676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Diamond 78"/>
          <p:cNvSpPr/>
          <p:nvPr/>
        </p:nvSpPr>
        <p:spPr>
          <a:xfrm rot="10800000">
            <a:off x="8516100" y="4317373"/>
            <a:ext cx="539964" cy="28057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3" name="Diamond 112"/>
          <p:cNvSpPr/>
          <p:nvPr/>
        </p:nvSpPr>
        <p:spPr>
          <a:xfrm rot="5400000">
            <a:off x="1996333" y="655378"/>
            <a:ext cx="554417" cy="57199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TextBox 12"/>
          <p:cNvSpPr txBox="1"/>
          <p:nvPr/>
        </p:nvSpPr>
        <p:spPr>
          <a:xfrm>
            <a:off x="82388" y="2259294"/>
            <a:ext cx="1512683" cy="1569660"/>
          </a:xfrm>
          <a:prstGeom prst="rect">
            <a:avLst/>
          </a:prstGeom>
          <a:solidFill>
            <a:srgbClr val="FFC000"/>
          </a:solidFill>
          <a:ln>
            <a:solidFill>
              <a:schemeClr val="tx1">
                <a:lumMod val="65000"/>
                <a:lumOff val="35000"/>
              </a:schemeClr>
            </a:solidFill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 fontAlgn="t"/>
            <a:r>
              <a:rPr lang="en-IN" sz="1200" b="1" dirty="0"/>
              <a:t>Supplier Details</a:t>
            </a:r>
            <a:endParaRPr lang="en-IN" sz="1200" dirty="0"/>
          </a:p>
          <a:p>
            <a:pPr marL="285750" indent="-285750" algn="just" fontAlgn="t">
              <a:buFont typeface="Arial" panose="020B0604020202020204" pitchFamily="34" charset="0"/>
              <a:buChar char="•"/>
            </a:pPr>
            <a:r>
              <a:rPr lang="en-IN" sz="1200" dirty="0"/>
              <a:t>Supplier ID</a:t>
            </a:r>
          </a:p>
          <a:p>
            <a:pPr marL="285750" indent="-285750" algn="just" fontAlgn="t">
              <a:buFont typeface="Arial" panose="020B0604020202020204" pitchFamily="34" charset="0"/>
              <a:buChar char="•"/>
            </a:pPr>
            <a:r>
              <a:rPr lang="en-IN" sz="1200" dirty="0" smtClean="0"/>
              <a:t>Name</a:t>
            </a:r>
          </a:p>
          <a:p>
            <a:pPr marL="285750" indent="-285750" algn="just" fontAlgn="t">
              <a:buFont typeface="Arial" panose="020B0604020202020204" pitchFamily="34" charset="0"/>
              <a:buChar char="•"/>
            </a:pPr>
            <a:r>
              <a:rPr lang="en-IN" sz="1200" dirty="0" smtClean="0"/>
              <a:t>Address</a:t>
            </a:r>
          </a:p>
          <a:p>
            <a:pPr marL="285750" indent="-285750" algn="just" fontAlgn="t">
              <a:buFont typeface="Arial" panose="020B0604020202020204" pitchFamily="34" charset="0"/>
              <a:buChar char="•"/>
            </a:pPr>
            <a:r>
              <a:rPr lang="en-IN" sz="1200" dirty="0" smtClean="0"/>
              <a:t>Email</a:t>
            </a:r>
          </a:p>
          <a:p>
            <a:pPr marL="285750" indent="-285750" algn="just" fontAlgn="t">
              <a:buFont typeface="Arial" panose="020B0604020202020204" pitchFamily="34" charset="0"/>
              <a:buChar char="•"/>
            </a:pPr>
            <a:r>
              <a:rPr lang="en-IN" sz="1200" dirty="0" smtClean="0"/>
              <a:t>Contact no.</a:t>
            </a:r>
            <a:endParaRPr lang="en-IN" sz="1200" dirty="0"/>
          </a:p>
          <a:p>
            <a:pPr marL="285750" indent="-285750" algn="just" fontAlgn="t">
              <a:buFont typeface="Arial" panose="020B0604020202020204" pitchFamily="34" charset="0"/>
              <a:buChar char="•"/>
            </a:pPr>
            <a:r>
              <a:rPr lang="en-IN" sz="1200" dirty="0"/>
              <a:t>City</a:t>
            </a:r>
          </a:p>
          <a:p>
            <a:pPr marL="285750" indent="-285750" algn="just" fontAlgn="t">
              <a:buFont typeface="Arial" panose="020B0604020202020204" pitchFamily="34" charset="0"/>
              <a:buChar char="•"/>
            </a:pPr>
            <a:r>
              <a:rPr lang="en-IN" sz="1200" dirty="0" smtClean="0"/>
              <a:t>Country</a:t>
            </a:r>
            <a:endParaRPr lang="en-IN" sz="1200" dirty="0"/>
          </a:p>
        </p:txBody>
      </p:sp>
      <p:sp>
        <p:nvSpPr>
          <p:cNvPr id="16" name="TextBox 15"/>
          <p:cNvSpPr txBox="1"/>
          <p:nvPr/>
        </p:nvSpPr>
        <p:spPr>
          <a:xfrm>
            <a:off x="2888294" y="186400"/>
            <a:ext cx="1723234" cy="1631216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square" rtlCol="0">
            <a:spAutoFit/>
          </a:bodyPr>
          <a:lstStyle/>
          <a:p>
            <a:pPr fontAlgn="t"/>
            <a:r>
              <a:rPr lang="en-IN" sz="1200" b="1" dirty="0" smtClean="0"/>
              <a:t>Manufacturers</a:t>
            </a:r>
            <a:endParaRPr lang="en-IN" sz="1200" dirty="0"/>
          </a:p>
          <a:p>
            <a:pPr marL="285750" indent="-285750" fontAlgn="t">
              <a:buFont typeface="Arial" panose="020B0604020202020204" pitchFamily="34" charset="0"/>
              <a:buChar char="•"/>
            </a:pPr>
            <a:r>
              <a:rPr lang="en-IN" sz="1200" dirty="0"/>
              <a:t>Manufacturer </a:t>
            </a:r>
            <a:r>
              <a:rPr lang="en-IN" sz="1200" dirty="0" smtClean="0"/>
              <a:t>ID</a:t>
            </a:r>
            <a:endParaRPr lang="en-IN" sz="1200" dirty="0"/>
          </a:p>
          <a:p>
            <a:pPr marL="285750" indent="-285750" fontAlgn="t">
              <a:buFont typeface="Arial" panose="020B0604020202020204" pitchFamily="34" charset="0"/>
              <a:buChar char="•"/>
            </a:pPr>
            <a:r>
              <a:rPr lang="en-IN" sz="1200" dirty="0"/>
              <a:t>Name</a:t>
            </a:r>
          </a:p>
          <a:p>
            <a:pPr marL="285750" indent="-285750" fontAlgn="t">
              <a:buFont typeface="Arial" panose="020B0604020202020204" pitchFamily="34" charset="0"/>
              <a:buChar char="•"/>
            </a:pPr>
            <a:r>
              <a:rPr lang="en-IN" sz="1200" dirty="0" smtClean="0"/>
              <a:t>Contact No.</a:t>
            </a:r>
          </a:p>
          <a:p>
            <a:pPr marL="285750" indent="-285750" fontAlgn="t">
              <a:buFont typeface="Arial" panose="020B0604020202020204" pitchFamily="34" charset="0"/>
              <a:buChar char="•"/>
            </a:pPr>
            <a:r>
              <a:rPr lang="en-IN" sz="1200" dirty="0" smtClean="0"/>
              <a:t>Email</a:t>
            </a:r>
            <a:endParaRPr lang="en-IN" sz="1200" dirty="0"/>
          </a:p>
          <a:p>
            <a:pPr marL="285750" indent="-285750" fontAlgn="t">
              <a:buFont typeface="Arial" panose="020B0604020202020204" pitchFamily="34" charset="0"/>
              <a:buChar char="•"/>
            </a:pPr>
            <a:r>
              <a:rPr lang="en-IN" sz="1200" dirty="0"/>
              <a:t>City</a:t>
            </a:r>
          </a:p>
          <a:p>
            <a:pPr marL="285750" indent="-285750" fontAlgn="t">
              <a:buFont typeface="Arial" panose="020B0604020202020204" pitchFamily="34" charset="0"/>
              <a:buChar char="•"/>
            </a:pPr>
            <a:r>
              <a:rPr lang="en-IN" sz="1200" dirty="0" err="1" smtClean="0"/>
              <a:t>Pincode</a:t>
            </a:r>
            <a:endParaRPr lang="en-IN" sz="1200" dirty="0"/>
          </a:p>
          <a:p>
            <a:endParaRPr lang="en-IN" sz="1600" dirty="0"/>
          </a:p>
        </p:txBody>
      </p:sp>
      <p:sp>
        <p:nvSpPr>
          <p:cNvPr id="24" name="TextBox 23"/>
          <p:cNvSpPr txBox="1"/>
          <p:nvPr/>
        </p:nvSpPr>
        <p:spPr>
          <a:xfrm>
            <a:off x="7760112" y="341253"/>
            <a:ext cx="1471612" cy="1569660"/>
          </a:xfrm>
          <a:prstGeom prst="rect">
            <a:avLst/>
          </a:prstGeom>
          <a:solidFill>
            <a:srgbClr val="FFFF00"/>
          </a:solidFill>
          <a:ln>
            <a:solidFill>
              <a:schemeClr val="tx1">
                <a:lumMod val="65000"/>
                <a:lumOff val="35000"/>
              </a:schemeClr>
            </a:solidFill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square" rtlCol="0">
            <a:spAutoFit/>
          </a:bodyPr>
          <a:lstStyle/>
          <a:p>
            <a:pPr fontAlgn="t"/>
            <a:r>
              <a:rPr lang="en-IN" sz="1200" b="1" dirty="0"/>
              <a:t>Customers</a:t>
            </a:r>
            <a:endParaRPr lang="en-IN" sz="1200" dirty="0"/>
          </a:p>
          <a:p>
            <a:pPr marL="285750" indent="-285750" fontAlgn="t">
              <a:buFont typeface="Arial" panose="020B0604020202020204" pitchFamily="34" charset="0"/>
              <a:buChar char="•"/>
            </a:pPr>
            <a:r>
              <a:rPr lang="en-IN" sz="1200" dirty="0"/>
              <a:t>Customer ID</a:t>
            </a:r>
          </a:p>
          <a:p>
            <a:pPr marL="285750" indent="-285750" fontAlgn="t">
              <a:buFont typeface="Arial" panose="020B0604020202020204" pitchFamily="34" charset="0"/>
              <a:buChar char="•"/>
            </a:pPr>
            <a:r>
              <a:rPr lang="en-IN" sz="1200" dirty="0"/>
              <a:t>First Name</a:t>
            </a:r>
          </a:p>
          <a:p>
            <a:pPr marL="285750" indent="-285750" fontAlgn="t">
              <a:buFont typeface="Arial" panose="020B0604020202020204" pitchFamily="34" charset="0"/>
              <a:buChar char="•"/>
            </a:pPr>
            <a:r>
              <a:rPr lang="en-IN" sz="1200" dirty="0"/>
              <a:t>Last </a:t>
            </a:r>
            <a:r>
              <a:rPr lang="en-IN" sz="1200" dirty="0" smtClean="0"/>
              <a:t>Name</a:t>
            </a:r>
            <a:endParaRPr lang="en-IN" sz="1200" dirty="0"/>
          </a:p>
          <a:p>
            <a:pPr marL="285750" indent="-285750" fontAlgn="t">
              <a:buFont typeface="Arial" panose="020B0604020202020204" pitchFamily="34" charset="0"/>
              <a:buChar char="•"/>
            </a:pPr>
            <a:r>
              <a:rPr lang="en-IN" sz="1200" dirty="0"/>
              <a:t>Mobile </a:t>
            </a:r>
            <a:r>
              <a:rPr lang="en-IN" sz="1200" dirty="0" smtClean="0"/>
              <a:t>Number </a:t>
            </a:r>
          </a:p>
          <a:p>
            <a:pPr marL="285750" indent="-285750" fontAlgn="t">
              <a:buFont typeface="Arial" panose="020B0604020202020204" pitchFamily="34" charset="0"/>
              <a:buChar char="•"/>
            </a:pPr>
            <a:r>
              <a:rPr lang="en-IN" sz="1200" dirty="0" smtClean="0"/>
              <a:t>Address </a:t>
            </a:r>
          </a:p>
          <a:p>
            <a:pPr marL="285750" indent="-285750" fontAlgn="t">
              <a:buFont typeface="Arial" panose="020B0604020202020204" pitchFamily="34" charset="0"/>
              <a:buChar char="•"/>
            </a:pPr>
            <a:r>
              <a:rPr lang="en-IN" sz="1200" dirty="0" smtClean="0"/>
              <a:t>City</a:t>
            </a:r>
            <a:endParaRPr lang="en-IN" sz="1200" dirty="0"/>
          </a:p>
          <a:p>
            <a:pPr marL="285750" indent="-285750" fontAlgn="t">
              <a:buFont typeface="Arial" panose="020B0604020202020204" pitchFamily="34" charset="0"/>
              <a:buChar char="•"/>
            </a:pPr>
            <a:r>
              <a:rPr lang="en-IN" sz="1200" dirty="0"/>
              <a:t>Email </a:t>
            </a:r>
            <a:r>
              <a:rPr lang="en-IN" sz="1200" dirty="0" smtClean="0"/>
              <a:t>ID</a:t>
            </a:r>
            <a:endParaRPr lang="en-IN" sz="1200" dirty="0"/>
          </a:p>
        </p:txBody>
      </p:sp>
      <p:sp>
        <p:nvSpPr>
          <p:cNvPr id="25" name="TextBox 24"/>
          <p:cNvSpPr txBox="1"/>
          <p:nvPr/>
        </p:nvSpPr>
        <p:spPr>
          <a:xfrm>
            <a:off x="10678263" y="331902"/>
            <a:ext cx="1354445" cy="830997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square" rtlCol="0">
            <a:spAutoFit/>
          </a:bodyPr>
          <a:lstStyle/>
          <a:p>
            <a:pPr fontAlgn="t"/>
            <a:r>
              <a:rPr lang="en-IN" sz="1200" b="1" dirty="0"/>
              <a:t>Vehicle Type</a:t>
            </a:r>
            <a:endParaRPr lang="en-IN" sz="1200" dirty="0"/>
          </a:p>
          <a:p>
            <a:pPr marL="285750" indent="-285750" fontAlgn="t">
              <a:buFont typeface="Arial" panose="020B0604020202020204" pitchFamily="34" charset="0"/>
              <a:buChar char="•"/>
            </a:pPr>
            <a:r>
              <a:rPr lang="en-IN" sz="1200" dirty="0"/>
              <a:t>Vehicle </a:t>
            </a:r>
            <a:r>
              <a:rPr lang="en-IN" sz="1200" dirty="0" err="1" smtClean="0"/>
              <a:t>Type_ID</a:t>
            </a:r>
            <a:endParaRPr lang="en-IN" sz="1200" dirty="0" smtClean="0"/>
          </a:p>
          <a:p>
            <a:pPr marL="285750" indent="-285750" fontAlgn="t">
              <a:buFont typeface="Arial" panose="020B0604020202020204" pitchFamily="34" charset="0"/>
              <a:buChar char="•"/>
            </a:pPr>
            <a:r>
              <a:rPr lang="en-IN" sz="1200" dirty="0" smtClean="0"/>
              <a:t>Name</a:t>
            </a:r>
            <a:endParaRPr lang="en-IN" sz="1200" dirty="0"/>
          </a:p>
        </p:txBody>
      </p:sp>
      <p:sp>
        <p:nvSpPr>
          <p:cNvPr id="31" name="Diamond 30"/>
          <p:cNvSpPr/>
          <p:nvPr/>
        </p:nvSpPr>
        <p:spPr>
          <a:xfrm rot="16200000">
            <a:off x="9500457" y="426172"/>
            <a:ext cx="516240" cy="59384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3" name="Diamond 32"/>
          <p:cNvSpPr/>
          <p:nvPr/>
        </p:nvSpPr>
        <p:spPr>
          <a:xfrm rot="16200000">
            <a:off x="4810751" y="2615483"/>
            <a:ext cx="586524" cy="681591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4" name="TextBox 33"/>
          <p:cNvSpPr txBox="1"/>
          <p:nvPr/>
        </p:nvSpPr>
        <p:spPr>
          <a:xfrm>
            <a:off x="5637073" y="2197739"/>
            <a:ext cx="1695197" cy="195438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square" rtlCol="0">
            <a:spAutoFit/>
          </a:bodyPr>
          <a:lstStyle/>
          <a:p>
            <a:pPr fontAlgn="t"/>
            <a:r>
              <a:rPr lang="en-IN" sz="1100" b="1" dirty="0" smtClean="0"/>
              <a:t>Employees</a:t>
            </a:r>
            <a:endParaRPr lang="en-IN" sz="1100" dirty="0" smtClean="0"/>
          </a:p>
          <a:p>
            <a:pPr marL="171450" indent="-171450" fontAlgn="t">
              <a:buFont typeface="Arial" panose="020B0604020202020204" pitchFamily="34" charset="0"/>
              <a:buChar char="•"/>
            </a:pPr>
            <a:r>
              <a:rPr lang="en-IN" sz="1100" dirty="0" smtClean="0"/>
              <a:t>Employee ID</a:t>
            </a:r>
          </a:p>
          <a:p>
            <a:pPr marL="171450" indent="-171450" fontAlgn="t">
              <a:buFont typeface="Arial" panose="020B0604020202020204" pitchFamily="34" charset="0"/>
              <a:buChar char="•"/>
            </a:pPr>
            <a:r>
              <a:rPr lang="en-IN" sz="1100" dirty="0" err="1" smtClean="0"/>
              <a:t>Dept</a:t>
            </a:r>
            <a:r>
              <a:rPr lang="en-IN" sz="1100" dirty="0" smtClean="0"/>
              <a:t> Name</a:t>
            </a:r>
          </a:p>
          <a:p>
            <a:pPr marL="171450" indent="-171450" fontAlgn="t">
              <a:buFont typeface="Arial" panose="020B0604020202020204" pitchFamily="34" charset="0"/>
              <a:buChar char="•"/>
            </a:pPr>
            <a:r>
              <a:rPr lang="en-IN" sz="1100" dirty="0"/>
              <a:t> </a:t>
            </a:r>
            <a:r>
              <a:rPr lang="en-IN" sz="1100" dirty="0" smtClean="0"/>
              <a:t>  First Name</a:t>
            </a:r>
          </a:p>
          <a:p>
            <a:pPr marL="285750" indent="-285750" fontAlgn="t">
              <a:buFont typeface="Arial" panose="020B0604020202020204" pitchFamily="34" charset="0"/>
              <a:buChar char="•"/>
            </a:pPr>
            <a:r>
              <a:rPr lang="en-IN" sz="1100" dirty="0" smtClean="0"/>
              <a:t>Last Name</a:t>
            </a:r>
          </a:p>
          <a:p>
            <a:pPr marL="285750" indent="-285750" fontAlgn="t">
              <a:buFont typeface="Arial" panose="020B0604020202020204" pitchFamily="34" charset="0"/>
              <a:buChar char="•"/>
            </a:pPr>
            <a:r>
              <a:rPr lang="en-IN" sz="1100" dirty="0" smtClean="0"/>
              <a:t>Gender</a:t>
            </a:r>
          </a:p>
          <a:p>
            <a:pPr marL="285750" indent="-285750" fontAlgn="t">
              <a:buFont typeface="Arial" panose="020B0604020202020204" pitchFamily="34" charset="0"/>
              <a:buChar char="•"/>
            </a:pPr>
            <a:r>
              <a:rPr lang="en-IN" sz="1100" dirty="0" smtClean="0"/>
              <a:t>Mobile Number</a:t>
            </a:r>
          </a:p>
          <a:p>
            <a:pPr marL="285750" indent="-285750" fontAlgn="t">
              <a:buFont typeface="Arial" panose="020B0604020202020204" pitchFamily="34" charset="0"/>
              <a:buChar char="•"/>
            </a:pPr>
            <a:r>
              <a:rPr lang="en-IN" sz="1100" dirty="0" smtClean="0"/>
              <a:t>Email ID</a:t>
            </a:r>
          </a:p>
          <a:p>
            <a:pPr marL="285750" indent="-285750" fontAlgn="t">
              <a:buFont typeface="Arial" panose="020B0604020202020204" pitchFamily="34" charset="0"/>
              <a:buChar char="•"/>
            </a:pPr>
            <a:r>
              <a:rPr lang="en-IN" sz="1100" dirty="0" smtClean="0"/>
              <a:t>Address</a:t>
            </a:r>
          </a:p>
          <a:p>
            <a:pPr marL="285750" indent="-285750" fontAlgn="t">
              <a:buFont typeface="Arial" panose="020B0604020202020204" pitchFamily="34" charset="0"/>
              <a:buChar char="•"/>
            </a:pPr>
            <a:r>
              <a:rPr lang="en-IN" sz="1100" dirty="0" smtClean="0"/>
              <a:t>City </a:t>
            </a:r>
          </a:p>
          <a:p>
            <a:pPr marL="285750" indent="-285750" fontAlgn="t">
              <a:buFont typeface="Arial" panose="020B0604020202020204" pitchFamily="34" charset="0"/>
              <a:buChar char="•"/>
            </a:pPr>
            <a:r>
              <a:rPr lang="en-IN" sz="1100" dirty="0" err="1" smtClean="0"/>
              <a:t>Country,pincode</a:t>
            </a:r>
            <a:endParaRPr lang="en-IN" sz="1100" dirty="0" smtClean="0"/>
          </a:p>
        </p:txBody>
      </p:sp>
      <p:sp>
        <p:nvSpPr>
          <p:cNvPr id="35" name="TextBox 34"/>
          <p:cNvSpPr txBox="1"/>
          <p:nvPr/>
        </p:nvSpPr>
        <p:spPr>
          <a:xfrm>
            <a:off x="2010318" y="781635"/>
            <a:ext cx="8240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dirty="0" smtClean="0"/>
              <a:t>supply</a:t>
            </a:r>
            <a:endParaRPr lang="en-IN" sz="1200" dirty="0"/>
          </a:p>
        </p:txBody>
      </p:sp>
      <p:cxnSp>
        <p:nvCxnSpPr>
          <p:cNvPr id="41" name="Straight Connector 40"/>
          <p:cNvCxnSpPr/>
          <p:nvPr/>
        </p:nvCxnSpPr>
        <p:spPr>
          <a:xfrm flipV="1">
            <a:off x="4363780" y="2956279"/>
            <a:ext cx="397637" cy="171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 flipV="1">
            <a:off x="7390364" y="901941"/>
            <a:ext cx="369748" cy="16041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9455198" y="593817"/>
            <a:ext cx="9345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dirty="0" smtClean="0"/>
              <a:t>Selects</a:t>
            </a:r>
            <a:endParaRPr lang="en-IN" sz="1200" dirty="0"/>
          </a:p>
        </p:txBody>
      </p:sp>
      <p:sp>
        <p:nvSpPr>
          <p:cNvPr id="2" name="TextBox 1"/>
          <p:cNvSpPr txBox="1"/>
          <p:nvPr/>
        </p:nvSpPr>
        <p:spPr>
          <a:xfrm>
            <a:off x="71504" y="155272"/>
            <a:ext cx="1702575" cy="156966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square" rtlCol="0">
            <a:spAutoFit/>
          </a:bodyPr>
          <a:lstStyle/>
          <a:p>
            <a:r>
              <a:rPr lang="en-IN" sz="1200" b="1" dirty="0" smtClean="0"/>
              <a:t>Raw Materials </a:t>
            </a:r>
          </a:p>
          <a:p>
            <a:pPr marL="285750" indent="-285750" algn="just" fontAlgn="t">
              <a:buFont typeface="Arial" panose="020B0604020202020204" pitchFamily="34" charset="0"/>
              <a:buChar char="•"/>
            </a:pPr>
            <a:r>
              <a:rPr lang="en-IN" sz="1200" dirty="0"/>
              <a:t>Date</a:t>
            </a:r>
          </a:p>
          <a:p>
            <a:pPr marL="285750" indent="-285750" algn="just" fontAlgn="t">
              <a:buFont typeface="Arial" panose="020B0604020202020204" pitchFamily="34" charset="0"/>
              <a:buChar char="•"/>
            </a:pPr>
            <a:r>
              <a:rPr lang="en-IN" sz="1200" dirty="0"/>
              <a:t>Bill No.</a:t>
            </a:r>
          </a:p>
          <a:p>
            <a:pPr marL="285750" indent="-285750" algn="just" fontAlgn="t">
              <a:buFont typeface="Arial" panose="020B0604020202020204" pitchFamily="34" charset="0"/>
              <a:buChar char="•"/>
            </a:pPr>
            <a:r>
              <a:rPr lang="en-IN" sz="1200" dirty="0" smtClean="0"/>
              <a:t>Supplier ID</a:t>
            </a:r>
          </a:p>
          <a:p>
            <a:pPr marL="285750" indent="-285750" algn="just" fontAlgn="t">
              <a:buFont typeface="Arial" panose="020B0604020202020204" pitchFamily="34" charset="0"/>
              <a:buChar char="•"/>
            </a:pPr>
            <a:r>
              <a:rPr lang="en-IN" sz="1200" dirty="0" err="1" smtClean="0"/>
              <a:t>ManufacturerID</a:t>
            </a:r>
            <a:endParaRPr lang="en-IN" sz="1200" dirty="0" smtClean="0"/>
          </a:p>
          <a:p>
            <a:pPr marL="285750" indent="-285750" algn="just" fontAlgn="t">
              <a:buFont typeface="Arial" panose="020B0604020202020204" pitchFamily="34" charset="0"/>
              <a:buChar char="•"/>
            </a:pPr>
            <a:r>
              <a:rPr lang="en-IN" sz="1200" dirty="0" smtClean="0"/>
              <a:t>Vehicle </a:t>
            </a:r>
            <a:r>
              <a:rPr lang="en-IN" sz="1200" dirty="0"/>
              <a:t>type </a:t>
            </a:r>
            <a:r>
              <a:rPr lang="en-IN" sz="1200" dirty="0" smtClean="0"/>
              <a:t>ID                   </a:t>
            </a:r>
            <a:endParaRPr lang="en-IN" sz="1200" dirty="0"/>
          </a:p>
          <a:p>
            <a:pPr marL="285750" indent="-285750" algn="just" fontAlgn="t">
              <a:buFont typeface="Arial" panose="020B0604020202020204" pitchFamily="34" charset="0"/>
              <a:buChar char="•"/>
            </a:pPr>
            <a:r>
              <a:rPr lang="en-IN" sz="1200" dirty="0"/>
              <a:t>No. of Vehicles</a:t>
            </a:r>
          </a:p>
          <a:p>
            <a:pPr marL="285750" indent="-285750" algn="just" fontAlgn="t">
              <a:buFont typeface="Arial" panose="020B0604020202020204" pitchFamily="34" charset="0"/>
              <a:buChar char="•"/>
            </a:pPr>
            <a:r>
              <a:rPr lang="en-IN" sz="1200" dirty="0" smtClean="0"/>
              <a:t>Amount</a:t>
            </a:r>
            <a:endParaRPr lang="en-IN" sz="1200" dirty="0"/>
          </a:p>
        </p:txBody>
      </p:sp>
      <p:sp>
        <p:nvSpPr>
          <p:cNvPr id="3" name="TextBox 2"/>
          <p:cNvSpPr txBox="1"/>
          <p:nvPr/>
        </p:nvSpPr>
        <p:spPr>
          <a:xfrm>
            <a:off x="4888299" y="279965"/>
            <a:ext cx="1701120" cy="160043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square" rtlCol="0">
            <a:spAutoFit/>
          </a:bodyPr>
          <a:lstStyle/>
          <a:p>
            <a:r>
              <a:rPr lang="en-IN" sz="1200" b="1" dirty="0" smtClean="0"/>
              <a:t>Manufacturer Transactions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200" dirty="0"/>
              <a:t>Date </a:t>
            </a:r>
          </a:p>
          <a:p>
            <a:pPr marL="285750" indent="-285750" fontAlgn="t">
              <a:buFont typeface="Arial" panose="020B0604020202020204" pitchFamily="34" charset="0"/>
              <a:buChar char="•"/>
            </a:pPr>
            <a:r>
              <a:rPr lang="en-IN" sz="1200" dirty="0" smtClean="0"/>
              <a:t>Manufacturer ID</a:t>
            </a:r>
          </a:p>
          <a:p>
            <a:pPr marL="285750" indent="-285750" fontAlgn="t">
              <a:buFont typeface="Arial" panose="020B0604020202020204" pitchFamily="34" charset="0"/>
              <a:buChar char="•"/>
            </a:pPr>
            <a:r>
              <a:rPr lang="en-IN" sz="1200" dirty="0"/>
              <a:t>Employee </a:t>
            </a:r>
            <a:r>
              <a:rPr lang="en-IN" sz="1200" dirty="0" smtClean="0"/>
              <a:t>ID</a:t>
            </a:r>
          </a:p>
          <a:p>
            <a:pPr marL="285750" indent="-285750" fontAlgn="t">
              <a:buFont typeface="Arial" panose="020B0604020202020204" pitchFamily="34" charset="0"/>
              <a:buChar char="•"/>
            </a:pPr>
            <a:r>
              <a:rPr lang="en-IN" sz="1200" dirty="0" smtClean="0"/>
              <a:t>Vehicle </a:t>
            </a:r>
            <a:r>
              <a:rPr lang="en-IN" sz="1200" dirty="0" err="1"/>
              <a:t>Type_ID</a:t>
            </a:r>
            <a:endParaRPr lang="en-IN" sz="1200" dirty="0"/>
          </a:p>
          <a:p>
            <a:pPr marL="285750" indent="-285750" fontAlgn="t">
              <a:buFont typeface="Arial" panose="020B0604020202020204" pitchFamily="34" charset="0"/>
              <a:buChar char="•"/>
            </a:pPr>
            <a:r>
              <a:rPr lang="en-IN" sz="1200" dirty="0" smtClean="0"/>
              <a:t>No</a:t>
            </a:r>
            <a:r>
              <a:rPr lang="en-IN" sz="1200" dirty="0"/>
              <a:t>. of </a:t>
            </a:r>
            <a:r>
              <a:rPr lang="en-IN" sz="1200" dirty="0" smtClean="0"/>
              <a:t>vehicles</a:t>
            </a:r>
          </a:p>
          <a:p>
            <a:pPr marL="285750" indent="-285750" fontAlgn="t">
              <a:buFont typeface="Arial" panose="020B0604020202020204" pitchFamily="34" charset="0"/>
              <a:buChar char="•"/>
            </a:pPr>
            <a:r>
              <a:rPr lang="en-IN" sz="1200" dirty="0" smtClean="0"/>
              <a:t>Vehicle </a:t>
            </a:r>
            <a:r>
              <a:rPr lang="en-IN" sz="1200" dirty="0" err="1" smtClean="0"/>
              <a:t>Reg.No</a:t>
            </a:r>
            <a:r>
              <a:rPr lang="en-IN" sz="1200" dirty="0" smtClean="0"/>
              <a:t>. </a:t>
            </a:r>
            <a:r>
              <a:rPr lang="en-IN" sz="1400" dirty="0" smtClean="0"/>
              <a:t> </a:t>
            </a:r>
            <a:endParaRPr lang="en-IN" sz="1400" dirty="0"/>
          </a:p>
        </p:txBody>
      </p:sp>
      <p:sp>
        <p:nvSpPr>
          <p:cNvPr id="4" name="TextBox 3"/>
          <p:cNvSpPr txBox="1"/>
          <p:nvPr/>
        </p:nvSpPr>
        <p:spPr>
          <a:xfrm>
            <a:off x="3032349" y="2310732"/>
            <a:ext cx="1397027" cy="1569660"/>
          </a:xfrm>
          <a:prstGeom prst="rect">
            <a:avLst/>
          </a:prstGeom>
          <a:solidFill>
            <a:srgbClr val="92D050"/>
          </a:solidFill>
          <a:ln>
            <a:solidFill>
              <a:schemeClr val="tx1">
                <a:lumMod val="65000"/>
                <a:lumOff val="35000"/>
              </a:schemeClr>
            </a:solidFill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square" rtlCol="0">
            <a:spAutoFit/>
          </a:bodyPr>
          <a:lstStyle/>
          <a:p>
            <a:r>
              <a:rPr lang="en-IN" sz="1200" b="1" dirty="0" smtClean="0"/>
              <a:t>Order Details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200" dirty="0" smtClean="0"/>
              <a:t>Date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200" dirty="0" smtClean="0"/>
              <a:t>Order no.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200" dirty="0" smtClean="0"/>
              <a:t>Supplier 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200" dirty="0" smtClean="0"/>
              <a:t>Employee 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200" dirty="0" smtClean="0"/>
              <a:t>Vehicle Type _ID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200" dirty="0" smtClean="0"/>
              <a:t>No. of Vehicles 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18814" y="2785337"/>
            <a:ext cx="10593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dirty="0" smtClean="0"/>
              <a:t>Orders</a:t>
            </a:r>
            <a:endParaRPr lang="en-IN" sz="1200" dirty="0"/>
          </a:p>
        </p:txBody>
      </p:sp>
      <p:cxnSp>
        <p:nvCxnSpPr>
          <p:cNvPr id="19" name="Straight Connector 18"/>
          <p:cNvCxnSpPr/>
          <p:nvPr/>
        </p:nvCxnSpPr>
        <p:spPr>
          <a:xfrm>
            <a:off x="2710919" y="3056558"/>
            <a:ext cx="308908" cy="1427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2" name="Diamond 61"/>
          <p:cNvSpPr/>
          <p:nvPr/>
        </p:nvSpPr>
        <p:spPr>
          <a:xfrm rot="16200000">
            <a:off x="2178772" y="2768001"/>
            <a:ext cx="487144" cy="555927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6" name="TextBox 65"/>
          <p:cNvSpPr txBox="1"/>
          <p:nvPr/>
        </p:nvSpPr>
        <p:spPr>
          <a:xfrm>
            <a:off x="2185164" y="2886166"/>
            <a:ext cx="6106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TO</a:t>
            </a:r>
            <a:endParaRPr lang="en-IN" dirty="0"/>
          </a:p>
        </p:txBody>
      </p:sp>
      <p:cxnSp>
        <p:nvCxnSpPr>
          <p:cNvPr id="70" name="Straight Connector 69"/>
          <p:cNvCxnSpPr>
            <a:endCxn id="62" idx="0"/>
          </p:cNvCxnSpPr>
          <p:nvPr/>
        </p:nvCxnSpPr>
        <p:spPr>
          <a:xfrm>
            <a:off x="1603787" y="3040838"/>
            <a:ext cx="540594" cy="512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7" name="Straight Connector 96"/>
          <p:cNvCxnSpPr>
            <a:endCxn id="213" idx="2"/>
          </p:cNvCxnSpPr>
          <p:nvPr/>
        </p:nvCxnSpPr>
        <p:spPr>
          <a:xfrm flipV="1">
            <a:off x="7067269" y="1117911"/>
            <a:ext cx="2117" cy="107983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>
            <a:off x="4658598" y="1402529"/>
            <a:ext cx="229700" cy="6639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>
            <a:off x="2559539" y="937655"/>
            <a:ext cx="281684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7" name="Straight Connector 116"/>
          <p:cNvCxnSpPr/>
          <p:nvPr/>
        </p:nvCxnSpPr>
        <p:spPr>
          <a:xfrm flipH="1" flipV="1">
            <a:off x="1780138" y="936554"/>
            <a:ext cx="209914" cy="581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3" name="TextBox 72"/>
          <p:cNvSpPr txBox="1"/>
          <p:nvPr/>
        </p:nvSpPr>
        <p:spPr>
          <a:xfrm>
            <a:off x="8152403" y="2209935"/>
            <a:ext cx="1792299" cy="160043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square" rtlCol="0">
            <a:spAutoFit/>
          </a:bodyPr>
          <a:lstStyle/>
          <a:p>
            <a:pPr fontAlgn="t"/>
            <a:r>
              <a:rPr lang="en-IN" sz="1200" b="1" dirty="0" err="1" smtClean="0"/>
              <a:t>YULUMIRACLE_Details</a:t>
            </a:r>
            <a:endParaRPr lang="en-IN" sz="1200" b="1" dirty="0" smtClean="0"/>
          </a:p>
          <a:p>
            <a:pPr marL="171450" indent="-171450" fontAlgn="t">
              <a:buFont typeface="Arial" panose="020B0604020202020204" pitchFamily="34" charset="0"/>
              <a:buChar char="•"/>
            </a:pPr>
            <a:r>
              <a:rPr lang="en-IN" sz="1200" dirty="0" err="1" smtClean="0"/>
              <a:t>Vehicle_type_ID</a:t>
            </a:r>
            <a:endParaRPr lang="en-IN" sz="1200" dirty="0" smtClean="0"/>
          </a:p>
          <a:p>
            <a:pPr marL="285750" indent="-285750" fontAlgn="t">
              <a:buFont typeface="Arial" panose="020B0604020202020204" pitchFamily="34" charset="0"/>
              <a:buChar char="•"/>
            </a:pPr>
            <a:r>
              <a:rPr lang="en-IN" sz="1200" dirty="0" err="1" smtClean="0"/>
              <a:t>Deposit_Amount</a:t>
            </a:r>
            <a:endParaRPr lang="en-IN" sz="1200" dirty="0" smtClean="0"/>
          </a:p>
          <a:p>
            <a:pPr marL="285750" indent="-285750" fontAlgn="t">
              <a:buFont typeface="Arial" panose="020B0604020202020204" pitchFamily="34" charset="0"/>
              <a:buChar char="•"/>
            </a:pPr>
            <a:r>
              <a:rPr lang="en-IN" sz="1200" dirty="0" err="1" smtClean="0"/>
              <a:t>Unlock_charges</a:t>
            </a:r>
            <a:endParaRPr lang="en-IN" sz="1200" dirty="0" smtClean="0"/>
          </a:p>
          <a:p>
            <a:pPr marL="285750" indent="-285750" fontAlgn="t">
              <a:buFont typeface="Arial" panose="020B0604020202020204" pitchFamily="34" charset="0"/>
              <a:buChar char="•"/>
            </a:pPr>
            <a:r>
              <a:rPr lang="en-IN" sz="1200" dirty="0" smtClean="0"/>
              <a:t>Subsequent_10min_charges</a:t>
            </a:r>
          </a:p>
          <a:p>
            <a:pPr marL="285750" indent="-285750" fontAlgn="t">
              <a:buFont typeface="Arial" panose="020B0604020202020204" pitchFamily="34" charset="0"/>
              <a:buChar char="•"/>
            </a:pPr>
            <a:r>
              <a:rPr lang="en-IN" sz="1200" dirty="0" err="1" smtClean="0"/>
              <a:t>waiting_charge</a:t>
            </a:r>
            <a:r>
              <a:rPr lang="en-IN" sz="1400" dirty="0" err="1" smtClean="0"/>
              <a:t>s</a:t>
            </a:r>
            <a:endParaRPr lang="en-IN" sz="1400" dirty="0" smtClean="0"/>
          </a:p>
          <a:p>
            <a:pPr marL="285750" indent="-285750" fontAlgn="t">
              <a:buFont typeface="Arial" panose="020B0604020202020204" pitchFamily="34" charset="0"/>
              <a:buChar char="•"/>
            </a:pPr>
            <a:r>
              <a:rPr lang="en-IN" sz="1200" dirty="0" smtClean="0"/>
              <a:t>Number of vehicles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10087675" y="2091396"/>
            <a:ext cx="1776529" cy="178510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square" rtlCol="0">
            <a:spAutoFit/>
          </a:bodyPr>
          <a:lstStyle/>
          <a:p>
            <a:pPr fontAlgn="t"/>
            <a:r>
              <a:rPr lang="en-IN" sz="1100" b="1" dirty="0" err="1" smtClean="0"/>
              <a:t>YULUMOVE_details</a:t>
            </a:r>
            <a:endParaRPr lang="en-IN" sz="1100" b="1" dirty="0" smtClean="0"/>
          </a:p>
          <a:p>
            <a:pPr marL="171450" indent="-171450" fontAlgn="t">
              <a:buFont typeface="Arial" panose="020B0604020202020204" pitchFamily="34" charset="0"/>
              <a:buChar char="•"/>
            </a:pPr>
            <a:r>
              <a:rPr lang="en-IN" sz="1100" dirty="0" err="1" smtClean="0"/>
              <a:t>Vehicle_Type_ID</a:t>
            </a:r>
            <a:endParaRPr lang="en-IN" sz="1100" dirty="0" smtClean="0"/>
          </a:p>
          <a:p>
            <a:pPr marL="285750" indent="-285750" fontAlgn="t">
              <a:buFont typeface="Arial" panose="020B0604020202020204" pitchFamily="34" charset="0"/>
              <a:buChar char="•"/>
            </a:pPr>
            <a:r>
              <a:rPr lang="en-IN" sz="1100" dirty="0" err="1" smtClean="0"/>
              <a:t>Deposit_Amount</a:t>
            </a:r>
            <a:endParaRPr lang="en-IN" sz="1100" dirty="0" smtClean="0"/>
          </a:p>
          <a:p>
            <a:pPr marL="285750" indent="-285750" fontAlgn="t">
              <a:buFont typeface="Arial" panose="020B0604020202020204" pitchFamily="34" charset="0"/>
              <a:buChar char="•"/>
            </a:pPr>
            <a:r>
              <a:rPr lang="en-IN" sz="1100" dirty="0" smtClean="0"/>
              <a:t>Cost_First_30_min</a:t>
            </a:r>
          </a:p>
          <a:p>
            <a:pPr marL="285750" indent="-285750" fontAlgn="t">
              <a:buFont typeface="Arial" panose="020B0604020202020204" pitchFamily="34" charset="0"/>
              <a:buChar char="•"/>
            </a:pPr>
            <a:r>
              <a:rPr lang="en-IN" sz="1100" dirty="0" smtClean="0"/>
              <a:t>Cost_subsequent_30_min</a:t>
            </a:r>
          </a:p>
          <a:p>
            <a:pPr marL="285750" indent="-285750" fontAlgn="t">
              <a:buFont typeface="Arial" panose="020B0604020202020204" pitchFamily="34" charset="0"/>
              <a:buChar char="•"/>
            </a:pPr>
            <a:r>
              <a:rPr lang="en-IN" sz="1100" dirty="0"/>
              <a:t>waiting charges_every_30_min </a:t>
            </a:r>
            <a:endParaRPr lang="en-IN" sz="1100" dirty="0" smtClean="0"/>
          </a:p>
          <a:p>
            <a:pPr marL="285750" indent="-285750" fontAlgn="t">
              <a:buFont typeface="Arial" panose="020B0604020202020204" pitchFamily="34" charset="0"/>
              <a:buChar char="•"/>
            </a:pPr>
            <a:r>
              <a:rPr lang="en-IN" sz="1100" dirty="0" smtClean="0"/>
              <a:t>Number of vehicles</a:t>
            </a:r>
            <a:endParaRPr lang="en-IN" sz="1100" dirty="0"/>
          </a:p>
        </p:txBody>
      </p:sp>
      <p:cxnSp>
        <p:nvCxnSpPr>
          <p:cNvPr id="125" name="Straight Connector 124"/>
          <p:cNvCxnSpPr>
            <a:stCxn id="5" idx="3"/>
          </p:cNvCxnSpPr>
          <p:nvPr/>
        </p:nvCxnSpPr>
        <p:spPr>
          <a:xfrm flipV="1">
            <a:off x="9869623" y="5284035"/>
            <a:ext cx="995074" cy="556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9" name="Straight Connector 128"/>
          <p:cNvCxnSpPr>
            <a:stCxn id="262" idx="0"/>
          </p:cNvCxnSpPr>
          <p:nvPr/>
        </p:nvCxnSpPr>
        <p:spPr>
          <a:xfrm>
            <a:off x="10893141" y="4243790"/>
            <a:ext cx="287593" cy="1259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5" name="TextBox 164"/>
          <p:cNvSpPr txBox="1"/>
          <p:nvPr/>
        </p:nvSpPr>
        <p:spPr>
          <a:xfrm>
            <a:off x="10172574" y="4681278"/>
            <a:ext cx="1668147" cy="1384995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N" sz="1200" b="1" dirty="0" smtClean="0"/>
              <a:t>YULU  WALLET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200" dirty="0" smtClean="0"/>
              <a:t>Customer 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200" dirty="0" smtClean="0"/>
              <a:t>Vehicle type 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200" dirty="0" smtClean="0"/>
              <a:t>Payment mode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200" dirty="0" smtClean="0"/>
              <a:t>Security Amount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200" dirty="0" smtClean="0"/>
              <a:t>Balance</a:t>
            </a:r>
          </a:p>
          <a:p>
            <a:endParaRPr lang="en-IN" sz="1200" dirty="0" smtClean="0"/>
          </a:p>
        </p:txBody>
      </p:sp>
      <p:sp>
        <p:nvSpPr>
          <p:cNvPr id="262" name="Flowchart: Decision 261"/>
          <p:cNvSpPr/>
          <p:nvPr/>
        </p:nvSpPr>
        <p:spPr>
          <a:xfrm rot="5400000">
            <a:off x="10330465" y="3906256"/>
            <a:ext cx="450285" cy="675067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63" name="TextBox 262"/>
          <p:cNvSpPr txBox="1"/>
          <p:nvPr/>
        </p:nvSpPr>
        <p:spPr>
          <a:xfrm>
            <a:off x="10253660" y="4048509"/>
            <a:ext cx="6979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 err="1" smtClean="0"/>
              <a:t>pymt</a:t>
            </a:r>
            <a:endParaRPr lang="en-IN" sz="1400" dirty="0"/>
          </a:p>
        </p:txBody>
      </p:sp>
      <p:sp>
        <p:nvSpPr>
          <p:cNvPr id="5" name="TextBox 4"/>
          <p:cNvSpPr txBox="1"/>
          <p:nvPr/>
        </p:nvSpPr>
        <p:spPr>
          <a:xfrm>
            <a:off x="8126548" y="4704819"/>
            <a:ext cx="1743075" cy="1169551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sz="1400" b="1" dirty="0" err="1" smtClean="0"/>
              <a:t>Vehicle_Picked</a:t>
            </a:r>
            <a:endParaRPr lang="en-IN" sz="1400" b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 err="1" smtClean="0"/>
              <a:t>Customer_ID</a:t>
            </a:r>
            <a:endParaRPr lang="en-IN" sz="1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 err="1" smtClean="0"/>
              <a:t>Vehicle_type_ID</a:t>
            </a:r>
            <a:endParaRPr lang="en-IN" sz="1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 smtClean="0"/>
              <a:t>Vehicle Reg. No.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 smtClean="0"/>
              <a:t>QR code</a:t>
            </a:r>
          </a:p>
        </p:txBody>
      </p:sp>
      <p:cxnSp>
        <p:nvCxnSpPr>
          <p:cNvPr id="94" name="Straight Connector 93"/>
          <p:cNvCxnSpPr/>
          <p:nvPr/>
        </p:nvCxnSpPr>
        <p:spPr>
          <a:xfrm flipV="1">
            <a:off x="6456001" y="1892730"/>
            <a:ext cx="6274" cy="34402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8" name="Straight Connector 97"/>
          <p:cNvCxnSpPr/>
          <p:nvPr/>
        </p:nvCxnSpPr>
        <p:spPr>
          <a:xfrm>
            <a:off x="640975" y="1708161"/>
            <a:ext cx="5773" cy="54668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0" name="Straight Connector 79"/>
          <p:cNvCxnSpPr>
            <a:endCxn id="31" idx="0"/>
          </p:cNvCxnSpPr>
          <p:nvPr/>
        </p:nvCxnSpPr>
        <p:spPr>
          <a:xfrm>
            <a:off x="9212075" y="723092"/>
            <a:ext cx="24958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/>
          <p:cNvCxnSpPr>
            <a:endCxn id="25" idx="1"/>
          </p:cNvCxnSpPr>
          <p:nvPr/>
        </p:nvCxnSpPr>
        <p:spPr>
          <a:xfrm>
            <a:off x="10065341" y="747400"/>
            <a:ext cx="612922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/>
          <p:cNvCxnSpPr>
            <a:stCxn id="25" idx="2"/>
          </p:cNvCxnSpPr>
          <p:nvPr/>
        </p:nvCxnSpPr>
        <p:spPr>
          <a:xfrm>
            <a:off x="11355486" y="1162899"/>
            <a:ext cx="17364" cy="46587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 flipH="1">
            <a:off x="9758577" y="1611609"/>
            <a:ext cx="149759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/>
          <p:cNvCxnSpPr/>
          <p:nvPr/>
        </p:nvCxnSpPr>
        <p:spPr>
          <a:xfrm flipH="1">
            <a:off x="11246681" y="1613313"/>
            <a:ext cx="270630" cy="739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/>
          <p:cNvCxnSpPr/>
          <p:nvPr/>
        </p:nvCxnSpPr>
        <p:spPr>
          <a:xfrm>
            <a:off x="9742911" y="1611609"/>
            <a:ext cx="15666" cy="59832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/>
          <p:cNvCxnSpPr/>
          <p:nvPr/>
        </p:nvCxnSpPr>
        <p:spPr>
          <a:xfrm>
            <a:off x="11526800" y="1620396"/>
            <a:ext cx="0" cy="49098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/>
          <p:nvPr/>
        </p:nvCxnSpPr>
        <p:spPr>
          <a:xfrm flipH="1">
            <a:off x="11940601" y="1162803"/>
            <a:ext cx="6088" cy="559195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/>
          <p:cNvCxnSpPr/>
          <p:nvPr/>
        </p:nvCxnSpPr>
        <p:spPr>
          <a:xfrm flipH="1" flipV="1">
            <a:off x="11864204" y="5229551"/>
            <a:ext cx="82486" cy="1428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/>
          <p:cNvCxnSpPr/>
          <p:nvPr/>
        </p:nvCxnSpPr>
        <p:spPr>
          <a:xfrm>
            <a:off x="8049406" y="1946726"/>
            <a:ext cx="32698" cy="232657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/>
          <p:cNvCxnSpPr>
            <a:stCxn id="262" idx="2"/>
          </p:cNvCxnSpPr>
          <p:nvPr/>
        </p:nvCxnSpPr>
        <p:spPr>
          <a:xfrm flipH="1">
            <a:off x="8082104" y="4243790"/>
            <a:ext cx="2135970" cy="29513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/>
          <p:nvPr/>
        </p:nvCxnSpPr>
        <p:spPr>
          <a:xfrm>
            <a:off x="7961369" y="1910772"/>
            <a:ext cx="17738" cy="252954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Connector 170"/>
          <p:cNvCxnSpPr/>
          <p:nvPr/>
        </p:nvCxnSpPr>
        <p:spPr>
          <a:xfrm>
            <a:off x="11161560" y="4237490"/>
            <a:ext cx="19174" cy="45956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9" name="Straight Connector 208"/>
          <p:cNvCxnSpPr/>
          <p:nvPr/>
        </p:nvCxnSpPr>
        <p:spPr>
          <a:xfrm flipH="1" flipV="1">
            <a:off x="5411905" y="2956015"/>
            <a:ext cx="193761" cy="263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7" name="Straight Connector 86"/>
          <p:cNvCxnSpPr/>
          <p:nvPr/>
        </p:nvCxnSpPr>
        <p:spPr>
          <a:xfrm flipH="1">
            <a:off x="3759994" y="1946726"/>
            <a:ext cx="2707873" cy="30143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9" name="Straight Connector 88"/>
          <p:cNvCxnSpPr/>
          <p:nvPr/>
        </p:nvCxnSpPr>
        <p:spPr>
          <a:xfrm>
            <a:off x="3753880" y="1792940"/>
            <a:ext cx="1" cy="19535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4429376" y="2785337"/>
            <a:ext cx="181493" cy="17067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>
            <a:endCxn id="4" idx="3"/>
          </p:cNvCxnSpPr>
          <p:nvPr/>
        </p:nvCxnSpPr>
        <p:spPr>
          <a:xfrm flipH="1">
            <a:off x="4429376" y="2937737"/>
            <a:ext cx="152400" cy="1578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 flipH="1">
            <a:off x="1574287" y="3038915"/>
            <a:ext cx="192807" cy="16482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/>
          <p:nvPr/>
        </p:nvCxnSpPr>
        <p:spPr>
          <a:xfrm>
            <a:off x="1586809" y="2868237"/>
            <a:ext cx="181493" cy="17067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/>
          <p:nvPr/>
        </p:nvCxnSpPr>
        <p:spPr>
          <a:xfrm>
            <a:off x="656492" y="2063696"/>
            <a:ext cx="181493" cy="17067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/>
          <p:cNvCxnSpPr/>
          <p:nvPr/>
        </p:nvCxnSpPr>
        <p:spPr>
          <a:xfrm>
            <a:off x="2861368" y="3070368"/>
            <a:ext cx="181493" cy="17067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 flipH="1">
            <a:off x="2900360" y="2911917"/>
            <a:ext cx="150231" cy="16910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 flipV="1">
            <a:off x="659765" y="1722053"/>
            <a:ext cx="178220" cy="16760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/>
          <p:nvPr/>
        </p:nvCxnSpPr>
        <p:spPr>
          <a:xfrm>
            <a:off x="501191" y="1722052"/>
            <a:ext cx="181493" cy="17067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 flipH="1">
            <a:off x="478777" y="2088938"/>
            <a:ext cx="149181" cy="1454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/>
          <p:cNvCxnSpPr>
            <a:endCxn id="113" idx="2"/>
          </p:cNvCxnSpPr>
          <p:nvPr/>
        </p:nvCxnSpPr>
        <p:spPr>
          <a:xfrm flipV="1">
            <a:off x="1767094" y="941376"/>
            <a:ext cx="220450" cy="19474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/>
          <p:cNvCxnSpPr>
            <a:endCxn id="113" idx="2"/>
          </p:cNvCxnSpPr>
          <p:nvPr/>
        </p:nvCxnSpPr>
        <p:spPr>
          <a:xfrm>
            <a:off x="1803942" y="762555"/>
            <a:ext cx="183602" cy="17882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/>
          <p:cNvCxnSpPr/>
          <p:nvPr/>
        </p:nvCxnSpPr>
        <p:spPr>
          <a:xfrm flipH="1">
            <a:off x="2692546" y="768295"/>
            <a:ext cx="184667" cy="16586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/>
          <p:cNvCxnSpPr/>
          <p:nvPr/>
        </p:nvCxnSpPr>
        <p:spPr>
          <a:xfrm>
            <a:off x="2706142" y="944650"/>
            <a:ext cx="181493" cy="17067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/>
          <p:cNvCxnSpPr/>
          <p:nvPr/>
        </p:nvCxnSpPr>
        <p:spPr>
          <a:xfrm flipV="1">
            <a:off x="10507209" y="529925"/>
            <a:ext cx="185517" cy="22395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/>
          <p:cNvCxnSpPr/>
          <p:nvPr/>
        </p:nvCxnSpPr>
        <p:spPr>
          <a:xfrm>
            <a:off x="10511233" y="747304"/>
            <a:ext cx="181493" cy="17067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/>
          <p:cNvSpPr txBox="1"/>
          <p:nvPr/>
        </p:nvSpPr>
        <p:spPr>
          <a:xfrm>
            <a:off x="8526580" y="4273303"/>
            <a:ext cx="5796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 smtClean="0"/>
              <a:t>picks</a:t>
            </a:r>
            <a:endParaRPr lang="en-IN" sz="1400" dirty="0"/>
          </a:p>
        </p:txBody>
      </p:sp>
      <p:cxnSp>
        <p:nvCxnSpPr>
          <p:cNvPr id="159" name="Straight Connector 158"/>
          <p:cNvCxnSpPr/>
          <p:nvPr/>
        </p:nvCxnSpPr>
        <p:spPr>
          <a:xfrm flipH="1">
            <a:off x="10951615" y="180307"/>
            <a:ext cx="78763" cy="13061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/>
          <p:cNvCxnSpPr/>
          <p:nvPr/>
        </p:nvCxnSpPr>
        <p:spPr>
          <a:xfrm>
            <a:off x="11513671" y="129959"/>
            <a:ext cx="181493" cy="17067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/>
          <p:cNvCxnSpPr/>
          <p:nvPr/>
        </p:nvCxnSpPr>
        <p:spPr>
          <a:xfrm>
            <a:off x="5732301" y="117550"/>
            <a:ext cx="5304636" cy="497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>
            <a:endCxn id="3" idx="0"/>
          </p:cNvCxnSpPr>
          <p:nvPr/>
        </p:nvCxnSpPr>
        <p:spPr>
          <a:xfrm>
            <a:off x="5738859" y="131575"/>
            <a:ext cx="0" cy="14839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/>
          <p:cNvCxnSpPr/>
          <p:nvPr/>
        </p:nvCxnSpPr>
        <p:spPr>
          <a:xfrm flipH="1">
            <a:off x="11526800" y="93349"/>
            <a:ext cx="669" cy="22080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/>
          <p:cNvCxnSpPr/>
          <p:nvPr/>
        </p:nvCxnSpPr>
        <p:spPr>
          <a:xfrm>
            <a:off x="1214203" y="44491"/>
            <a:ext cx="10312597" cy="4654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Connector 166"/>
          <p:cNvCxnSpPr/>
          <p:nvPr/>
        </p:nvCxnSpPr>
        <p:spPr>
          <a:xfrm flipH="1">
            <a:off x="1205834" y="57473"/>
            <a:ext cx="8369" cy="10067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Connector 174"/>
          <p:cNvCxnSpPr/>
          <p:nvPr/>
        </p:nvCxnSpPr>
        <p:spPr>
          <a:xfrm flipH="1" flipV="1">
            <a:off x="11030380" y="197045"/>
            <a:ext cx="150354" cy="11710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Straight Connector 175"/>
          <p:cNvCxnSpPr/>
          <p:nvPr/>
        </p:nvCxnSpPr>
        <p:spPr>
          <a:xfrm>
            <a:off x="11030379" y="139068"/>
            <a:ext cx="6558" cy="18247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Straight Connector 195"/>
          <p:cNvCxnSpPr/>
          <p:nvPr/>
        </p:nvCxnSpPr>
        <p:spPr>
          <a:xfrm flipH="1">
            <a:off x="11383004" y="146023"/>
            <a:ext cx="130667" cy="16490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3" name="TextBox 212"/>
          <p:cNvSpPr txBox="1"/>
          <p:nvPr/>
        </p:nvSpPr>
        <p:spPr>
          <a:xfrm>
            <a:off x="6748407" y="471580"/>
            <a:ext cx="641958" cy="646331"/>
          </a:xfrm>
          <a:prstGeom prst="rect">
            <a:avLst/>
          </a:prstGeom>
          <a:solidFill>
            <a:srgbClr val="FF7C8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sz="1200" b="1" dirty="0" smtClean="0"/>
              <a:t>YULU OFFICE</a:t>
            </a:r>
          </a:p>
          <a:p>
            <a:endParaRPr lang="en-IN" sz="1200" b="1" dirty="0" smtClean="0"/>
          </a:p>
        </p:txBody>
      </p:sp>
      <p:cxnSp>
        <p:nvCxnSpPr>
          <p:cNvPr id="224" name="Straight Connector 223"/>
          <p:cNvCxnSpPr/>
          <p:nvPr/>
        </p:nvCxnSpPr>
        <p:spPr>
          <a:xfrm flipH="1">
            <a:off x="7601125" y="762555"/>
            <a:ext cx="163011" cy="12129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1" name="Straight Connector 250"/>
          <p:cNvCxnSpPr/>
          <p:nvPr/>
        </p:nvCxnSpPr>
        <p:spPr>
          <a:xfrm flipH="1" flipV="1">
            <a:off x="7575035" y="901941"/>
            <a:ext cx="155542" cy="11173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TextBox 138"/>
          <p:cNvSpPr txBox="1"/>
          <p:nvPr/>
        </p:nvSpPr>
        <p:spPr>
          <a:xfrm>
            <a:off x="2975337" y="4189863"/>
            <a:ext cx="1325165" cy="1015663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square" rtlCol="0">
            <a:spAutoFit/>
          </a:bodyPr>
          <a:lstStyle/>
          <a:p>
            <a:r>
              <a:rPr lang="en-IN" sz="1200" b="1" dirty="0" smtClean="0"/>
              <a:t>Payroll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200" dirty="0" err="1" smtClean="0"/>
              <a:t>EmployeeID</a:t>
            </a:r>
            <a:endParaRPr lang="en-IN" sz="12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200" dirty="0" err="1" smtClean="0"/>
              <a:t>Dept</a:t>
            </a:r>
            <a:r>
              <a:rPr lang="en-IN" sz="1200" dirty="0" smtClean="0"/>
              <a:t> name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200" dirty="0" smtClean="0"/>
              <a:t>Name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200" dirty="0" smtClean="0"/>
              <a:t>Salary</a:t>
            </a:r>
          </a:p>
        </p:txBody>
      </p:sp>
      <p:cxnSp>
        <p:nvCxnSpPr>
          <p:cNvPr id="45" name="Straight Connector 44"/>
          <p:cNvCxnSpPr/>
          <p:nvPr/>
        </p:nvCxnSpPr>
        <p:spPr>
          <a:xfrm flipH="1">
            <a:off x="4968990" y="3563330"/>
            <a:ext cx="667263" cy="941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H="1">
            <a:off x="2107998" y="6146827"/>
            <a:ext cx="5774518" cy="873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/>
          <p:nvPr/>
        </p:nvCxnSpPr>
        <p:spPr>
          <a:xfrm flipH="1">
            <a:off x="4968990" y="3576541"/>
            <a:ext cx="1" cy="77974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" name="TextBox 169"/>
          <p:cNvSpPr txBox="1"/>
          <p:nvPr/>
        </p:nvSpPr>
        <p:spPr>
          <a:xfrm>
            <a:off x="268253" y="4077103"/>
            <a:ext cx="1839745" cy="2677656"/>
          </a:xfrm>
          <a:prstGeom prst="rect">
            <a:avLst/>
          </a:prstGeom>
          <a:solidFill>
            <a:srgbClr val="CA9CC3"/>
          </a:solidFill>
          <a:ln>
            <a:solidFill>
              <a:schemeClr val="tx1"/>
            </a:solidFill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square" rtlCol="0">
            <a:spAutoFit/>
          </a:bodyPr>
          <a:lstStyle/>
          <a:p>
            <a:pPr fontAlgn="t"/>
            <a:r>
              <a:rPr lang="en-IN" sz="1200" b="1" dirty="0" smtClean="0"/>
              <a:t>Billing &amp; Riding details</a:t>
            </a:r>
            <a:endParaRPr lang="en-IN" sz="1200" dirty="0"/>
          </a:p>
          <a:p>
            <a:pPr marL="171450" indent="-171450" fontAlgn="t">
              <a:buFont typeface="Arial" panose="020B0604020202020204" pitchFamily="34" charset="0"/>
              <a:buChar char="•"/>
            </a:pPr>
            <a:r>
              <a:rPr lang="en-IN" sz="1200" dirty="0" smtClean="0"/>
              <a:t>Date</a:t>
            </a:r>
            <a:endParaRPr lang="en-IN" sz="1200" dirty="0"/>
          </a:p>
          <a:p>
            <a:pPr marL="285750" indent="-285750" fontAlgn="t">
              <a:buFont typeface="Arial" panose="020B0604020202020204" pitchFamily="34" charset="0"/>
              <a:buChar char="•"/>
            </a:pPr>
            <a:r>
              <a:rPr lang="en-IN" sz="1200" dirty="0"/>
              <a:t>Ride No.</a:t>
            </a:r>
          </a:p>
          <a:p>
            <a:pPr marL="285750" indent="-285750" fontAlgn="t">
              <a:buFont typeface="Arial" panose="020B0604020202020204" pitchFamily="34" charset="0"/>
              <a:buChar char="•"/>
            </a:pPr>
            <a:r>
              <a:rPr lang="en-IN" sz="1200" dirty="0"/>
              <a:t>Customer ID</a:t>
            </a:r>
          </a:p>
          <a:p>
            <a:pPr marL="285750" indent="-285750" fontAlgn="t">
              <a:buFont typeface="Arial" panose="020B0604020202020204" pitchFamily="34" charset="0"/>
              <a:buChar char="•"/>
            </a:pPr>
            <a:r>
              <a:rPr lang="en-IN" sz="1200" dirty="0"/>
              <a:t>Vehicle Type ID</a:t>
            </a:r>
          </a:p>
          <a:p>
            <a:pPr marL="285750" indent="-285750" fontAlgn="t">
              <a:buFont typeface="Arial" panose="020B0604020202020204" pitchFamily="34" charset="0"/>
              <a:buChar char="•"/>
            </a:pPr>
            <a:r>
              <a:rPr lang="en-IN" sz="1200" dirty="0"/>
              <a:t>Vehicle Reg. No.</a:t>
            </a:r>
          </a:p>
          <a:p>
            <a:pPr marL="285750" indent="-285750" fontAlgn="t">
              <a:buFont typeface="Arial" panose="020B0604020202020204" pitchFamily="34" charset="0"/>
              <a:buChar char="•"/>
            </a:pPr>
            <a:r>
              <a:rPr lang="en-IN" sz="1200" dirty="0"/>
              <a:t>Start Time</a:t>
            </a:r>
          </a:p>
          <a:p>
            <a:pPr marL="285750" indent="-285750" fontAlgn="t">
              <a:buFont typeface="Arial" panose="020B0604020202020204" pitchFamily="34" charset="0"/>
              <a:buChar char="•"/>
            </a:pPr>
            <a:r>
              <a:rPr lang="en-IN" sz="1200" dirty="0"/>
              <a:t>Waiting Time</a:t>
            </a:r>
          </a:p>
          <a:p>
            <a:pPr marL="285750" indent="-285750" fontAlgn="t">
              <a:buFont typeface="Arial" panose="020B0604020202020204" pitchFamily="34" charset="0"/>
              <a:buChar char="•"/>
            </a:pPr>
            <a:r>
              <a:rPr lang="en-IN" sz="1200" dirty="0"/>
              <a:t>End Time</a:t>
            </a:r>
          </a:p>
          <a:p>
            <a:pPr marL="285750" indent="-285750" fontAlgn="t">
              <a:buFont typeface="Arial" panose="020B0604020202020204" pitchFamily="34" charset="0"/>
              <a:buChar char="•"/>
            </a:pPr>
            <a:r>
              <a:rPr lang="en-IN" sz="1200" dirty="0"/>
              <a:t>Distance </a:t>
            </a:r>
            <a:r>
              <a:rPr lang="en-IN" sz="1200" dirty="0" smtClean="0"/>
              <a:t>Covered</a:t>
            </a:r>
          </a:p>
          <a:p>
            <a:pPr marL="285750" indent="-285750" fontAlgn="t">
              <a:buFont typeface="Arial" panose="020B0604020202020204" pitchFamily="34" charset="0"/>
              <a:buChar char="•"/>
            </a:pPr>
            <a:r>
              <a:rPr lang="en-IN" sz="1200" dirty="0" smtClean="0"/>
              <a:t>Start location </a:t>
            </a:r>
          </a:p>
          <a:p>
            <a:pPr marL="285750" indent="-285750" fontAlgn="t">
              <a:buFont typeface="Arial" panose="020B0604020202020204" pitchFamily="34" charset="0"/>
              <a:buChar char="•"/>
            </a:pPr>
            <a:r>
              <a:rPr lang="en-IN" sz="1200" dirty="0" smtClean="0"/>
              <a:t>End Location</a:t>
            </a:r>
          </a:p>
          <a:p>
            <a:pPr marL="285750" indent="-285750" fontAlgn="t">
              <a:buFont typeface="Arial" panose="020B0604020202020204" pitchFamily="34" charset="0"/>
              <a:buChar char="•"/>
            </a:pPr>
            <a:r>
              <a:rPr lang="en-IN" sz="1200" dirty="0" smtClean="0"/>
              <a:t>Total Amount</a:t>
            </a:r>
            <a:endParaRPr lang="en-IN" sz="1200" dirty="0"/>
          </a:p>
          <a:p>
            <a:pPr fontAlgn="t"/>
            <a:endParaRPr lang="en-IN" sz="1200" dirty="0" smtClean="0"/>
          </a:p>
        </p:txBody>
      </p:sp>
      <p:cxnSp>
        <p:nvCxnSpPr>
          <p:cNvPr id="86" name="Straight Connector 85"/>
          <p:cNvCxnSpPr/>
          <p:nvPr/>
        </p:nvCxnSpPr>
        <p:spPr>
          <a:xfrm>
            <a:off x="4310036" y="4356286"/>
            <a:ext cx="65895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2" name="Diamond 181"/>
          <p:cNvSpPr/>
          <p:nvPr/>
        </p:nvSpPr>
        <p:spPr>
          <a:xfrm rot="10800000">
            <a:off x="8699165" y="6305882"/>
            <a:ext cx="637701" cy="368711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4" name="TextBox 183"/>
          <p:cNvSpPr txBox="1"/>
          <p:nvPr/>
        </p:nvSpPr>
        <p:spPr>
          <a:xfrm>
            <a:off x="8745050" y="6355231"/>
            <a:ext cx="6623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 smtClean="0"/>
              <a:t>Rides</a:t>
            </a:r>
            <a:endParaRPr lang="en-IN" sz="1400" dirty="0"/>
          </a:p>
        </p:txBody>
      </p:sp>
      <p:cxnSp>
        <p:nvCxnSpPr>
          <p:cNvPr id="144" name="Straight Connector 143"/>
          <p:cNvCxnSpPr/>
          <p:nvPr/>
        </p:nvCxnSpPr>
        <p:spPr>
          <a:xfrm>
            <a:off x="7866754" y="1896826"/>
            <a:ext cx="7203" cy="425000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/>
          <p:nvPr/>
        </p:nvCxnSpPr>
        <p:spPr>
          <a:xfrm flipH="1">
            <a:off x="6429037" y="4304890"/>
            <a:ext cx="14354" cy="3212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Straight Connector 187"/>
          <p:cNvCxnSpPr>
            <a:stCxn id="5" idx="2"/>
            <a:endCxn id="182" idx="2"/>
          </p:cNvCxnSpPr>
          <p:nvPr/>
        </p:nvCxnSpPr>
        <p:spPr>
          <a:xfrm>
            <a:off x="8998086" y="5874370"/>
            <a:ext cx="19929" cy="43151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Straight Connector 190"/>
          <p:cNvCxnSpPr>
            <a:stCxn id="182" idx="3"/>
          </p:cNvCxnSpPr>
          <p:nvPr/>
        </p:nvCxnSpPr>
        <p:spPr>
          <a:xfrm flipH="1" flipV="1">
            <a:off x="2107998" y="6452763"/>
            <a:ext cx="6591167" cy="3747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Straight Connector 192"/>
          <p:cNvCxnSpPr>
            <a:endCxn id="88" idx="1"/>
          </p:cNvCxnSpPr>
          <p:nvPr/>
        </p:nvCxnSpPr>
        <p:spPr>
          <a:xfrm flipV="1">
            <a:off x="7979107" y="4427192"/>
            <a:ext cx="547473" cy="809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Connector 199"/>
          <p:cNvCxnSpPr>
            <a:stCxn id="79" idx="1"/>
          </p:cNvCxnSpPr>
          <p:nvPr/>
        </p:nvCxnSpPr>
        <p:spPr>
          <a:xfrm>
            <a:off x="9056064" y="4457658"/>
            <a:ext cx="39913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" name="Straight Connector 205"/>
          <p:cNvCxnSpPr/>
          <p:nvPr/>
        </p:nvCxnSpPr>
        <p:spPr>
          <a:xfrm>
            <a:off x="9461657" y="4465527"/>
            <a:ext cx="0" cy="23929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Straight Connector 221"/>
          <p:cNvCxnSpPr/>
          <p:nvPr/>
        </p:nvCxnSpPr>
        <p:spPr>
          <a:xfrm flipV="1">
            <a:off x="9478201" y="1115117"/>
            <a:ext cx="3569" cy="94093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2107998" y="6670702"/>
            <a:ext cx="9838691" cy="8405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5066457" y="4719296"/>
            <a:ext cx="1855492" cy="1200329"/>
          </a:xfrm>
          <a:prstGeom prst="rect">
            <a:avLst/>
          </a:prstGeom>
          <a:solidFill>
            <a:srgbClr val="FF7C8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sz="1200" b="1" dirty="0" smtClean="0"/>
              <a:t>Maintenance details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200" dirty="0" smtClean="0"/>
              <a:t>Vehicle Type ID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200" dirty="0" smtClean="0"/>
              <a:t>Vehicle </a:t>
            </a:r>
            <a:r>
              <a:rPr lang="en-IN" sz="1200" dirty="0" err="1" smtClean="0"/>
              <a:t>Reg</a:t>
            </a:r>
            <a:r>
              <a:rPr lang="en-IN" sz="1200" dirty="0" smtClean="0"/>
              <a:t> No.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200" dirty="0" smtClean="0"/>
              <a:t>Battery Available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200" dirty="0" err="1" smtClean="0"/>
              <a:t>GPS_Location</a:t>
            </a:r>
            <a:endParaRPr lang="en-IN" sz="1200" dirty="0" smtClean="0"/>
          </a:p>
          <a:p>
            <a:endParaRPr lang="en-IN" sz="1200" dirty="0"/>
          </a:p>
        </p:txBody>
      </p:sp>
      <p:cxnSp>
        <p:nvCxnSpPr>
          <p:cNvPr id="30" name="Straight Connector 29"/>
          <p:cNvCxnSpPr/>
          <p:nvPr/>
        </p:nvCxnSpPr>
        <p:spPr>
          <a:xfrm flipH="1">
            <a:off x="7575035" y="3289537"/>
            <a:ext cx="57736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7575035" y="3289537"/>
            <a:ext cx="0" cy="202992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endCxn id="26" idx="3"/>
          </p:cNvCxnSpPr>
          <p:nvPr/>
        </p:nvCxnSpPr>
        <p:spPr>
          <a:xfrm flipH="1">
            <a:off x="6921949" y="5319460"/>
            <a:ext cx="666213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endCxn id="4" idx="0"/>
          </p:cNvCxnSpPr>
          <p:nvPr/>
        </p:nvCxnSpPr>
        <p:spPr>
          <a:xfrm>
            <a:off x="3730862" y="2114814"/>
            <a:ext cx="1" cy="19591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V="1">
            <a:off x="3730861" y="2059085"/>
            <a:ext cx="5747340" cy="5536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 flipV="1">
            <a:off x="9483541" y="1091509"/>
            <a:ext cx="1163600" cy="1668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7110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3925" y="1914526"/>
            <a:ext cx="10515600" cy="2076450"/>
          </a:xfrm>
          <a:solidFill>
            <a:srgbClr val="FFFF00"/>
          </a:solidFill>
        </p:spPr>
        <p:txBody>
          <a:bodyPr>
            <a:normAutofit/>
          </a:bodyPr>
          <a:lstStyle/>
          <a:p>
            <a:pPr algn="ctr"/>
            <a:r>
              <a:rPr lang="en-IN" sz="7200" dirty="0" smtClean="0">
                <a:latin typeface="Algerian" panose="04020705040A02060702" pitchFamily="82" charset="0"/>
              </a:rPr>
              <a:t>DATA TABLES AND ENTRIES</a:t>
            </a:r>
            <a:endParaRPr lang="en-IN" sz="7200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9017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2333</TotalTime>
  <Words>1329</Words>
  <Application>Microsoft Office PowerPoint</Application>
  <PresentationFormat>Widescreen</PresentationFormat>
  <Paragraphs>303</Paragraphs>
  <Slides>23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Algerian</vt:lpstr>
      <vt:lpstr>Arial</vt:lpstr>
      <vt:lpstr>Baskerville Old Face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Please play the video on left STEPS TO RIDE  a) YULU MOVE b) YULU MIRACLE</vt:lpstr>
      <vt:lpstr>How I decided upon the data Points?</vt:lpstr>
      <vt:lpstr>ER DIAGRAM</vt:lpstr>
      <vt:lpstr>PowerPoint Presentation</vt:lpstr>
      <vt:lpstr>DATA TABLES AND ENTRIES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Hewlett-Packard Company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Rakhi Nair</dc:creator>
  <cp:lastModifiedBy>Rakhi Nair</cp:lastModifiedBy>
  <cp:revision>188</cp:revision>
  <dcterms:created xsi:type="dcterms:W3CDTF">2020-03-12T17:35:37Z</dcterms:created>
  <dcterms:modified xsi:type="dcterms:W3CDTF">2020-11-15T08:29:10Z</dcterms:modified>
</cp:coreProperties>
</file>

<file path=docProps/thumbnail.jpeg>
</file>